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Computer Says No" panose="020B0604020202020204" charset="0"/>
      <p:regular r:id="rId16"/>
    </p:embeddedFont>
    <p:embeddedFont>
      <p:font typeface="Poppins Light" panose="00000400000000000000" pitchFamily="2" charset="0"/>
      <p:regular r:id="rId17"/>
    </p:embeddedFont>
    <p:embeddedFont>
      <p:font typeface="Poppins Medium" panose="000006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28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ideo" Target="https://www.youtube.com/watch?v=n3w7ng9Gci8&amp;ab_channel=martinjoseim"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lo.org.mx/scielo.php?script=sci_arttext&amp;pid=S0016-38132022001100017"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lo.org.mx/scielo.php?script=sci_arttext&amp;pid=S0016-38132022001100017#B2" TargetMode="Externa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scielo.org.mx/scielo.php?script=sci_arttext&amp;pid=S0016-38132022001100017#B6" TargetMode="Externa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s-MX"/>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s-MX"/>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s-MX"/>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s-MX"/>
          </a:p>
        </p:txBody>
      </p:sp>
      <p:sp>
        <p:nvSpPr>
          <p:cNvPr id="6" name="Freeform 6"/>
          <p:cNvSpPr/>
          <p:nvPr/>
        </p:nvSpPr>
        <p:spPr>
          <a:xfrm>
            <a:off x="10941693" y="680659"/>
            <a:ext cx="5638185" cy="8925681"/>
          </a:xfrm>
          <a:custGeom>
            <a:avLst/>
            <a:gdLst/>
            <a:ahLst/>
            <a:cxnLst/>
            <a:rect l="l" t="t" r="r" b="b"/>
            <a:pathLst>
              <a:path w="5638185" h="8925681">
                <a:moveTo>
                  <a:pt x="0" y="0"/>
                </a:moveTo>
                <a:lnTo>
                  <a:pt x="5638185" y="0"/>
                </a:lnTo>
                <a:lnTo>
                  <a:pt x="5638185" y="8925682"/>
                </a:lnTo>
                <a:lnTo>
                  <a:pt x="0" y="8925682"/>
                </a:lnTo>
                <a:lnTo>
                  <a:pt x="0" y="0"/>
                </a:lnTo>
                <a:close/>
              </a:path>
            </a:pathLst>
          </a:custGeom>
          <a:blipFill>
            <a:blip r:embed="rId5"/>
            <a:stretch>
              <a:fillRect/>
            </a:stretch>
          </a:blipFill>
        </p:spPr>
        <p:txBody>
          <a:bodyPr/>
          <a:lstStyle/>
          <a:p>
            <a:endParaRPr lang="es-MX"/>
          </a:p>
        </p:txBody>
      </p:sp>
      <p:sp>
        <p:nvSpPr>
          <p:cNvPr id="7" name="TextBox 7"/>
          <p:cNvSpPr txBox="1"/>
          <p:nvPr/>
        </p:nvSpPr>
        <p:spPr>
          <a:xfrm>
            <a:off x="3219258" y="6843996"/>
            <a:ext cx="6926813" cy="964574"/>
          </a:xfrm>
          <a:prstGeom prst="rect">
            <a:avLst/>
          </a:prstGeom>
        </p:spPr>
        <p:txBody>
          <a:bodyPr lIns="0" tIns="0" rIns="0" bIns="0" rtlCol="0" anchor="t">
            <a:spAutoFit/>
          </a:bodyPr>
          <a:lstStyle/>
          <a:p>
            <a:pPr algn="ctr">
              <a:lnSpc>
                <a:spcPts val="3799"/>
              </a:lnSpc>
            </a:pPr>
            <a:r>
              <a:rPr lang="en-US" sz="2714">
                <a:solidFill>
                  <a:srgbClr val="6866E1"/>
                </a:solidFill>
                <a:latin typeface="Poppins Light"/>
              </a:rPr>
              <a:t>Presentación realizada por Díaz Durazo Marco Antonio</a:t>
            </a:r>
          </a:p>
        </p:txBody>
      </p:sp>
      <p:sp>
        <p:nvSpPr>
          <p:cNvPr id="8" name="TextBox 8"/>
          <p:cNvSpPr txBox="1"/>
          <p:nvPr/>
        </p:nvSpPr>
        <p:spPr>
          <a:xfrm>
            <a:off x="3575796" y="1929280"/>
            <a:ext cx="6781254" cy="5195775"/>
          </a:xfrm>
          <a:prstGeom prst="rect">
            <a:avLst/>
          </a:prstGeom>
        </p:spPr>
        <p:txBody>
          <a:bodyPr lIns="0" tIns="0" rIns="0" bIns="0" rtlCol="0" anchor="t">
            <a:spAutoFit/>
          </a:bodyPr>
          <a:lstStyle/>
          <a:p>
            <a:pPr algn="ctr">
              <a:lnSpc>
                <a:spcPts val="9840"/>
              </a:lnSpc>
            </a:pPr>
            <a:r>
              <a:rPr lang="en-US" sz="13667" dirty="0">
                <a:solidFill>
                  <a:schemeClr val="bg1"/>
                </a:solidFill>
                <a:latin typeface="Computer Says No"/>
              </a:rPr>
              <a:t>INTELIGENCIA ARTIFICIAL EN LA MEDICINA</a:t>
            </a:r>
          </a:p>
        </p:txBody>
      </p:sp>
      <p:sp>
        <p:nvSpPr>
          <p:cNvPr id="9" name="Freeform 9"/>
          <p:cNvSpPr/>
          <p:nvPr/>
        </p:nvSpPr>
        <p:spPr>
          <a:xfrm>
            <a:off x="-680163" y="1565513"/>
            <a:ext cx="3417726" cy="1492682"/>
          </a:xfrm>
          <a:custGeom>
            <a:avLst/>
            <a:gdLst/>
            <a:ahLst/>
            <a:cxnLst/>
            <a:rect l="l" t="t" r="r" b="b"/>
            <a:pathLst>
              <a:path w="3417726" h="1492682">
                <a:moveTo>
                  <a:pt x="0" y="0"/>
                </a:moveTo>
                <a:lnTo>
                  <a:pt x="3417726" y="0"/>
                </a:lnTo>
                <a:lnTo>
                  <a:pt x="3417726" y="1492682"/>
                </a:lnTo>
                <a:lnTo>
                  <a:pt x="0" y="1492682"/>
                </a:lnTo>
                <a:lnTo>
                  <a:pt x="0" y="0"/>
                </a:lnTo>
                <a:close/>
              </a:path>
            </a:pathLst>
          </a:custGeom>
          <a:blipFill>
            <a:blip r:embed="rId6"/>
            <a:stretch>
              <a:fillRect/>
            </a:stretch>
          </a:blipFill>
        </p:spPr>
        <p:txBody>
          <a:bodyPr/>
          <a:lstStyle/>
          <a:p>
            <a:endParaRPr lang="es-MX"/>
          </a:p>
        </p:txBody>
      </p:sp>
      <p:sp>
        <p:nvSpPr>
          <p:cNvPr id="10" name="Freeform 10"/>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7"/>
            <a:stretch>
              <a:fillRect/>
            </a:stretch>
          </a:blipFill>
        </p:spPr>
        <p:txBody>
          <a:bodyPr/>
          <a:lstStyle/>
          <a:p>
            <a:endParaRPr lang="es-MX"/>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s-MX"/>
          </a:p>
        </p:txBody>
      </p:sp>
      <p:sp>
        <p:nvSpPr>
          <p:cNvPr id="3" name="Freeform 3"/>
          <p:cNvSpPr/>
          <p:nvPr/>
        </p:nvSpPr>
        <p:spPr>
          <a:xfrm>
            <a:off x="2201945" y="675341"/>
            <a:ext cx="13884109" cy="8936318"/>
          </a:xfrm>
          <a:custGeom>
            <a:avLst/>
            <a:gdLst/>
            <a:ahLst/>
            <a:cxnLst/>
            <a:rect l="l" t="t" r="r" b="b"/>
            <a:pathLst>
              <a:path w="13884109" h="8936318">
                <a:moveTo>
                  <a:pt x="0" y="0"/>
                </a:moveTo>
                <a:lnTo>
                  <a:pt x="13884110" y="0"/>
                </a:lnTo>
                <a:lnTo>
                  <a:pt x="13884110" y="8936318"/>
                </a:lnTo>
                <a:lnTo>
                  <a:pt x="0" y="8936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4" name="Freeform 4"/>
          <p:cNvSpPr/>
          <p:nvPr/>
        </p:nvSpPr>
        <p:spPr>
          <a:xfrm>
            <a:off x="14269506" y="675341"/>
            <a:ext cx="3909079" cy="8999569"/>
          </a:xfrm>
          <a:custGeom>
            <a:avLst/>
            <a:gdLst/>
            <a:ahLst/>
            <a:cxnLst/>
            <a:rect l="l" t="t" r="r" b="b"/>
            <a:pathLst>
              <a:path w="3909079" h="8999569">
                <a:moveTo>
                  <a:pt x="0" y="0"/>
                </a:moveTo>
                <a:lnTo>
                  <a:pt x="3909079" y="0"/>
                </a:lnTo>
                <a:lnTo>
                  <a:pt x="3909079" y="8999570"/>
                </a:lnTo>
                <a:lnTo>
                  <a:pt x="0" y="8999570"/>
                </a:lnTo>
                <a:lnTo>
                  <a:pt x="0" y="0"/>
                </a:lnTo>
                <a:close/>
              </a:path>
            </a:pathLst>
          </a:custGeom>
          <a:blipFill>
            <a:blip r:embed="rId5"/>
            <a:stretch>
              <a:fillRect/>
            </a:stretch>
          </a:blipFill>
        </p:spPr>
        <p:txBody>
          <a:bodyPr/>
          <a:lstStyle/>
          <a:p>
            <a:endParaRPr lang="es-MX"/>
          </a:p>
        </p:txBody>
      </p:sp>
      <p:sp>
        <p:nvSpPr>
          <p:cNvPr id="5" name="Freeform 5"/>
          <p:cNvSpPr/>
          <p:nvPr/>
        </p:nvSpPr>
        <p:spPr>
          <a:xfrm>
            <a:off x="-107017" y="7100769"/>
            <a:ext cx="4171532" cy="3569725"/>
          </a:xfrm>
          <a:custGeom>
            <a:avLst/>
            <a:gdLst/>
            <a:ahLst/>
            <a:cxnLst/>
            <a:rect l="l" t="t" r="r" b="b"/>
            <a:pathLst>
              <a:path w="4171532" h="3569725">
                <a:moveTo>
                  <a:pt x="0" y="0"/>
                </a:moveTo>
                <a:lnTo>
                  <a:pt x="4171532" y="0"/>
                </a:lnTo>
                <a:lnTo>
                  <a:pt x="4171532" y="3569724"/>
                </a:lnTo>
                <a:lnTo>
                  <a:pt x="0" y="3569724"/>
                </a:lnTo>
                <a:lnTo>
                  <a:pt x="0" y="0"/>
                </a:lnTo>
                <a:close/>
              </a:path>
            </a:pathLst>
          </a:custGeom>
          <a:blipFill>
            <a:blip r:embed="rId6"/>
            <a:stretch>
              <a:fillRect/>
            </a:stretch>
          </a:blipFill>
        </p:spPr>
        <p:txBody>
          <a:bodyPr/>
          <a:lstStyle/>
          <a:p>
            <a:endParaRPr lang="es-MX"/>
          </a:p>
        </p:txBody>
      </p:sp>
      <p:sp>
        <p:nvSpPr>
          <p:cNvPr id="6" name="TextBox 6"/>
          <p:cNvSpPr txBox="1"/>
          <p:nvPr/>
        </p:nvSpPr>
        <p:spPr>
          <a:xfrm>
            <a:off x="2800453" y="1543050"/>
            <a:ext cx="12687095" cy="2154436"/>
          </a:xfrm>
          <a:prstGeom prst="rect">
            <a:avLst/>
          </a:prstGeom>
        </p:spPr>
        <p:txBody>
          <a:bodyPr lIns="0" tIns="0" rIns="0" bIns="0" rtlCol="0" anchor="t">
            <a:spAutoFit/>
          </a:bodyPr>
          <a:lstStyle/>
          <a:p>
            <a:pPr marL="0" lvl="0" indent="0" algn="ctr">
              <a:lnSpc>
                <a:spcPts val="8364"/>
              </a:lnSpc>
              <a:spcBef>
                <a:spcPct val="0"/>
              </a:spcBef>
            </a:pPr>
            <a:r>
              <a:rPr lang="en-US" sz="11617" dirty="0">
                <a:solidFill>
                  <a:schemeClr val="bg1"/>
                </a:solidFill>
                <a:latin typeface="Computer Says No"/>
              </a:rPr>
              <a:t>INTELIGENCIA ARTIFICIAL PARA MÉDICOS EN FORMACIÓN</a:t>
            </a:r>
          </a:p>
        </p:txBody>
      </p:sp>
      <p:sp>
        <p:nvSpPr>
          <p:cNvPr id="7" name="TextBox 7"/>
          <p:cNvSpPr txBox="1"/>
          <p:nvPr/>
        </p:nvSpPr>
        <p:spPr>
          <a:xfrm>
            <a:off x="3909079" y="3902184"/>
            <a:ext cx="10469841" cy="3131646"/>
          </a:xfrm>
          <a:prstGeom prst="rect">
            <a:avLst/>
          </a:prstGeom>
        </p:spPr>
        <p:txBody>
          <a:bodyPr lIns="0" tIns="0" rIns="0" bIns="0" rtlCol="0" anchor="t">
            <a:spAutoFit/>
          </a:bodyPr>
          <a:lstStyle/>
          <a:p>
            <a:pPr>
              <a:lnSpc>
                <a:spcPts val="3534"/>
              </a:lnSpc>
            </a:pPr>
            <a:r>
              <a:rPr lang="en-US" sz="2181">
                <a:solidFill>
                  <a:srgbClr val="FFFFFF"/>
                </a:solidFill>
                <a:latin typeface="Poppins Light"/>
              </a:rPr>
              <a:t>Los médicos en formación pueden tener acceso a la exposición de escenarios virtuales por medio de simuladores creados por IA, incluso evaluando aptitudes del alumno y ajustando futuras pruebas dependientes de los logros alcanzados. Por tanto, la integración de la IA en el currículum de las escuelas de medicina y la formación de posgrado será una necesidad como parte de la enseñanza integral deseada en las futuras generaciones.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s-MX"/>
          </a:p>
        </p:txBody>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s-MX"/>
          </a:p>
        </p:txBody>
      </p:sp>
      <p:sp>
        <p:nvSpPr>
          <p:cNvPr id="4" name="TextBox 4"/>
          <p:cNvSpPr txBox="1"/>
          <p:nvPr/>
        </p:nvSpPr>
        <p:spPr>
          <a:xfrm>
            <a:off x="753307" y="1141771"/>
            <a:ext cx="17534693" cy="1513235"/>
          </a:xfrm>
          <a:prstGeom prst="rect">
            <a:avLst/>
          </a:prstGeom>
        </p:spPr>
        <p:txBody>
          <a:bodyPr lIns="0" tIns="0" rIns="0" bIns="0" rtlCol="0" anchor="t">
            <a:spAutoFit/>
          </a:bodyPr>
          <a:lstStyle/>
          <a:p>
            <a:pPr marL="0" lvl="0" indent="0" algn="ctr">
              <a:lnSpc>
                <a:spcPts val="11781"/>
              </a:lnSpc>
              <a:spcBef>
                <a:spcPct val="0"/>
              </a:spcBef>
            </a:pPr>
            <a:r>
              <a:rPr lang="en-US" sz="16362" dirty="0">
                <a:solidFill>
                  <a:schemeClr val="bg1"/>
                </a:solidFill>
                <a:latin typeface="Computer Says No"/>
              </a:rPr>
              <a:t>EJEMPLO:IBM WATSON HEALT</a:t>
            </a:r>
          </a:p>
        </p:txBody>
      </p:sp>
      <p:pic>
        <p:nvPicPr>
          <p:cNvPr id="5" name="Picture 5"/>
          <p:cNvPicPr>
            <a:picLocks noChangeAspect="1"/>
          </p:cNvPicPr>
          <p:nvPr>
            <a:videoFile r:link="rId1"/>
          </p:nvPr>
        </p:nvPicPr>
        <p:blipFill>
          <a:blip r:embed="rId5"/>
          <a:stretch>
            <a:fillRect/>
          </a:stretch>
        </p:blipFill>
        <p:spPr>
          <a:xfrm>
            <a:off x="3057525" y="2891732"/>
            <a:ext cx="12172950" cy="61292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2"/>
            <a:stretch>
              <a:fillRect/>
            </a:stretch>
          </a:blipFill>
        </p:spPr>
        <p:txBody>
          <a:bodyPr/>
          <a:lstStyle/>
          <a:p>
            <a:endParaRPr lang="es-MX"/>
          </a:p>
        </p:txBody>
      </p:sp>
      <p:sp>
        <p:nvSpPr>
          <p:cNvPr id="3" name="TextBox 3"/>
          <p:cNvSpPr txBox="1"/>
          <p:nvPr/>
        </p:nvSpPr>
        <p:spPr>
          <a:xfrm>
            <a:off x="787289" y="4792057"/>
            <a:ext cx="9916010" cy="730969"/>
          </a:xfrm>
          <a:prstGeom prst="rect">
            <a:avLst/>
          </a:prstGeom>
        </p:spPr>
        <p:txBody>
          <a:bodyPr lIns="0" tIns="0" rIns="0" bIns="0" rtlCol="0" anchor="t">
            <a:spAutoFit/>
          </a:bodyPr>
          <a:lstStyle/>
          <a:p>
            <a:pPr marL="0" lvl="0" indent="0" algn="ctr">
              <a:lnSpc>
                <a:spcPts val="5664"/>
              </a:lnSpc>
              <a:spcBef>
                <a:spcPct val="0"/>
              </a:spcBef>
            </a:pPr>
            <a:r>
              <a:rPr lang="en-US" sz="7866" dirty="0">
                <a:solidFill>
                  <a:schemeClr val="bg1"/>
                </a:solidFill>
                <a:latin typeface="Computer Says No"/>
              </a:rPr>
              <a:t>POR VER ESTA PRESENTACIÓN</a:t>
            </a:r>
          </a:p>
        </p:txBody>
      </p:sp>
      <p:sp>
        <p:nvSpPr>
          <p:cNvPr id="4" name="TextBox 4"/>
          <p:cNvSpPr txBox="1"/>
          <p:nvPr/>
        </p:nvSpPr>
        <p:spPr>
          <a:xfrm>
            <a:off x="787289" y="3249440"/>
            <a:ext cx="9916010" cy="1538883"/>
          </a:xfrm>
          <a:prstGeom prst="rect">
            <a:avLst/>
          </a:prstGeom>
        </p:spPr>
        <p:txBody>
          <a:bodyPr lIns="0" tIns="0" rIns="0" bIns="0" rtlCol="0" anchor="t">
            <a:spAutoFit/>
          </a:bodyPr>
          <a:lstStyle/>
          <a:p>
            <a:pPr marL="0" lvl="0" indent="0" algn="ctr">
              <a:lnSpc>
                <a:spcPts val="11969"/>
              </a:lnSpc>
              <a:spcBef>
                <a:spcPct val="0"/>
              </a:spcBef>
            </a:pPr>
            <a:r>
              <a:rPr lang="en-US" sz="16624" dirty="0">
                <a:solidFill>
                  <a:schemeClr val="bg1"/>
                </a:solidFill>
                <a:latin typeface="Computer Says No"/>
              </a:rPr>
              <a:t>MUCHAS GRACIAS</a:t>
            </a:r>
          </a:p>
        </p:txBody>
      </p:sp>
      <p:sp>
        <p:nvSpPr>
          <p:cNvPr id="5" name="AutoShape 5"/>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s-MX"/>
          </a:p>
        </p:txBody>
      </p:sp>
      <p:sp>
        <p:nvSpPr>
          <p:cNvPr id="6" name="AutoShape 6"/>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s-MX"/>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7259300" y="1028700"/>
            <a:ext cx="0" cy="8229600"/>
          </a:xfrm>
          <a:prstGeom prst="line">
            <a:avLst/>
          </a:prstGeom>
          <a:ln w="38100" cap="flat">
            <a:solidFill>
              <a:srgbClr val="FFFFFF"/>
            </a:solidFill>
            <a:prstDash val="solid"/>
            <a:headEnd type="none" w="sm" len="sm"/>
            <a:tailEnd type="none" w="sm" len="sm"/>
          </a:ln>
        </p:spPr>
        <p:txBody>
          <a:bodyPr/>
          <a:lstStyle/>
          <a:p>
            <a:endParaRPr lang="es-MX"/>
          </a:p>
        </p:txBody>
      </p:sp>
      <p:sp>
        <p:nvSpPr>
          <p:cNvPr id="3" name="Freeform 3"/>
          <p:cNvSpPr/>
          <p:nvPr/>
        </p:nvSpPr>
        <p:spPr>
          <a:xfrm>
            <a:off x="10925219" y="5440378"/>
            <a:ext cx="6334081" cy="5420293"/>
          </a:xfrm>
          <a:custGeom>
            <a:avLst/>
            <a:gdLst/>
            <a:ahLst/>
            <a:cxnLst/>
            <a:rect l="l" t="t" r="r" b="b"/>
            <a:pathLst>
              <a:path w="6334081" h="5420293">
                <a:moveTo>
                  <a:pt x="0" y="0"/>
                </a:moveTo>
                <a:lnTo>
                  <a:pt x="6334081" y="0"/>
                </a:lnTo>
                <a:lnTo>
                  <a:pt x="6334081" y="5420293"/>
                </a:lnTo>
                <a:lnTo>
                  <a:pt x="0" y="5420293"/>
                </a:lnTo>
                <a:lnTo>
                  <a:pt x="0" y="0"/>
                </a:lnTo>
                <a:close/>
              </a:path>
            </a:pathLst>
          </a:custGeom>
          <a:blipFill>
            <a:blip r:embed="rId2"/>
            <a:stretch>
              <a:fillRect/>
            </a:stretch>
          </a:blipFill>
        </p:spPr>
        <p:txBody>
          <a:bodyPr/>
          <a:lstStyle/>
          <a:p>
            <a:endParaRPr lang="es-MX"/>
          </a:p>
        </p:txBody>
      </p:sp>
      <p:sp>
        <p:nvSpPr>
          <p:cNvPr id="4" name="TextBox 4"/>
          <p:cNvSpPr txBox="1"/>
          <p:nvPr/>
        </p:nvSpPr>
        <p:spPr>
          <a:xfrm>
            <a:off x="3897165" y="781050"/>
            <a:ext cx="10493671" cy="3206006"/>
          </a:xfrm>
          <a:prstGeom prst="rect">
            <a:avLst/>
          </a:prstGeom>
        </p:spPr>
        <p:txBody>
          <a:bodyPr lIns="0" tIns="0" rIns="0" bIns="0" rtlCol="0" anchor="t">
            <a:spAutoFit/>
          </a:bodyPr>
          <a:lstStyle/>
          <a:p>
            <a:pPr marL="0" lvl="0" indent="0" algn="ctr">
              <a:lnSpc>
                <a:spcPts val="12450"/>
              </a:lnSpc>
              <a:spcBef>
                <a:spcPct val="0"/>
              </a:spcBef>
            </a:pPr>
            <a:r>
              <a:rPr lang="en-US" sz="17292" dirty="0">
                <a:solidFill>
                  <a:schemeClr val="bg1"/>
                </a:solidFill>
                <a:latin typeface="Computer Says No"/>
              </a:rPr>
              <a:t>REFERENCIAS BIBLIOGRAFICAS</a:t>
            </a:r>
          </a:p>
        </p:txBody>
      </p:sp>
      <p:sp>
        <p:nvSpPr>
          <p:cNvPr id="5" name="TextBox 5"/>
          <p:cNvSpPr txBox="1"/>
          <p:nvPr/>
        </p:nvSpPr>
        <p:spPr>
          <a:xfrm>
            <a:off x="1515856" y="5057775"/>
            <a:ext cx="10123592" cy="3265534"/>
          </a:xfrm>
          <a:prstGeom prst="rect">
            <a:avLst/>
          </a:prstGeom>
        </p:spPr>
        <p:txBody>
          <a:bodyPr lIns="0" tIns="0" rIns="0" bIns="0" rtlCol="0" anchor="t">
            <a:spAutoFit/>
          </a:bodyPr>
          <a:lstStyle/>
          <a:p>
            <a:pPr>
              <a:lnSpc>
                <a:spcPts val="4284"/>
              </a:lnSpc>
            </a:pPr>
            <a:r>
              <a:rPr lang="en-US" sz="3060">
                <a:solidFill>
                  <a:srgbClr val="FFFFFF"/>
                </a:solidFill>
                <a:latin typeface="Poppins Light"/>
              </a:rPr>
              <a:t>Lanzagorta-Ortega, Dioselina, Carrillo-Pérez, Diego L., &amp; Carrillo-Esper, Raúl. (2022). Inteligencia artificial en medicina: presente y futuro. Gaceta médica de México, 158(Supl. 1), 17-21. Epub 20 de enero de 2023.https://doi.org/10.24875/gmm.m22000688</a:t>
            </a:r>
          </a:p>
          <a:p>
            <a:pPr>
              <a:lnSpc>
                <a:spcPts val="4284"/>
              </a:lnSpc>
            </a:pPr>
            <a:endParaRPr lang="en-US" sz="3060">
              <a:solidFill>
                <a:srgbClr val="FFFFFF"/>
              </a:solidFill>
              <a:latin typeface="Poppins Light"/>
            </a:endParaRPr>
          </a:p>
        </p:txBody>
      </p:sp>
      <p:sp>
        <p:nvSpPr>
          <p:cNvPr id="6" name="TextBox 6"/>
          <p:cNvSpPr txBox="1"/>
          <p:nvPr/>
        </p:nvSpPr>
        <p:spPr>
          <a:xfrm>
            <a:off x="350808" y="9477602"/>
            <a:ext cx="13030051" cy="457834"/>
          </a:xfrm>
          <a:prstGeom prst="rect">
            <a:avLst/>
          </a:prstGeom>
        </p:spPr>
        <p:txBody>
          <a:bodyPr lIns="0" tIns="0" rIns="0" bIns="0" rtlCol="0" anchor="t">
            <a:spAutoFit/>
          </a:bodyPr>
          <a:lstStyle/>
          <a:p>
            <a:pPr>
              <a:lnSpc>
                <a:spcPts val="3640"/>
              </a:lnSpc>
            </a:pPr>
            <a:r>
              <a:rPr lang="en-US" sz="2600" u="sng">
                <a:solidFill>
                  <a:srgbClr val="FFFFFF"/>
                </a:solidFill>
                <a:latin typeface="Arimo"/>
                <a:hlinkClick r:id="rId3" tooltip="https://www.scielo.org.mx/scielo.php?script=sci_arttext&amp;pid=S0016-38132022001100017"/>
              </a:rPr>
              <a:t>https://www.scielo.org.mx/scielo.php?script=sci_arttext&amp;pid=S0016-38132022001100017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s-MX"/>
          </a:p>
        </p:txBody>
      </p:sp>
      <p:sp>
        <p:nvSpPr>
          <p:cNvPr id="3" name="AutoShape 3"/>
          <p:cNvSpPr/>
          <p:nvPr/>
        </p:nvSpPr>
        <p:spPr>
          <a:xfrm flipV="1">
            <a:off x="17259300" y="1028700"/>
            <a:ext cx="0" cy="8229600"/>
          </a:xfrm>
          <a:prstGeom prst="line">
            <a:avLst/>
          </a:prstGeom>
          <a:ln w="38100" cap="flat">
            <a:solidFill>
              <a:srgbClr val="FFFFFF"/>
            </a:solidFill>
            <a:prstDash val="solid"/>
            <a:headEnd type="none" w="sm" len="sm"/>
            <a:tailEnd type="none" w="sm" len="sm"/>
          </a:ln>
        </p:spPr>
        <p:txBody>
          <a:bodyPr/>
          <a:lstStyle/>
          <a:p>
            <a:endParaRPr lang="es-MX"/>
          </a:p>
        </p:txBody>
      </p:sp>
      <p:sp>
        <p:nvSpPr>
          <p:cNvPr id="4" name="Freeform 4"/>
          <p:cNvSpPr/>
          <p:nvPr/>
        </p:nvSpPr>
        <p:spPr>
          <a:xfrm>
            <a:off x="11433639" y="5457325"/>
            <a:ext cx="6334081" cy="5420293"/>
          </a:xfrm>
          <a:custGeom>
            <a:avLst/>
            <a:gdLst/>
            <a:ahLst/>
            <a:cxnLst/>
            <a:rect l="l" t="t" r="r" b="b"/>
            <a:pathLst>
              <a:path w="6334081" h="5420293">
                <a:moveTo>
                  <a:pt x="0" y="0"/>
                </a:moveTo>
                <a:lnTo>
                  <a:pt x="6334080" y="0"/>
                </a:lnTo>
                <a:lnTo>
                  <a:pt x="6334080" y="5420293"/>
                </a:lnTo>
                <a:lnTo>
                  <a:pt x="0" y="5420293"/>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4829460" y="492761"/>
            <a:ext cx="7646523" cy="1603003"/>
          </a:xfrm>
          <a:prstGeom prst="rect">
            <a:avLst/>
          </a:prstGeom>
        </p:spPr>
        <p:txBody>
          <a:bodyPr lIns="0" tIns="0" rIns="0" bIns="0" rtlCol="0" anchor="t">
            <a:spAutoFit/>
          </a:bodyPr>
          <a:lstStyle/>
          <a:p>
            <a:pPr marL="0" lvl="0" indent="0" algn="ctr">
              <a:lnSpc>
                <a:spcPts val="12450"/>
              </a:lnSpc>
              <a:spcBef>
                <a:spcPct val="0"/>
              </a:spcBef>
            </a:pPr>
            <a:r>
              <a:rPr lang="en-US" sz="17292" u="none" dirty="0">
                <a:solidFill>
                  <a:schemeClr val="bg1"/>
                </a:solidFill>
                <a:latin typeface="Computer Says No"/>
              </a:rPr>
              <a:t>CONTENIDO</a:t>
            </a:r>
          </a:p>
        </p:txBody>
      </p:sp>
      <p:sp>
        <p:nvSpPr>
          <p:cNvPr id="6" name="TextBox 6"/>
          <p:cNvSpPr txBox="1"/>
          <p:nvPr/>
        </p:nvSpPr>
        <p:spPr>
          <a:xfrm>
            <a:off x="5391058" y="1702605"/>
            <a:ext cx="6523327" cy="7691273"/>
          </a:xfrm>
          <a:prstGeom prst="rect">
            <a:avLst/>
          </a:prstGeom>
        </p:spPr>
        <p:txBody>
          <a:bodyPr lIns="0" tIns="0" rIns="0" bIns="0" rtlCol="0" anchor="t">
            <a:spAutoFit/>
          </a:bodyPr>
          <a:lstStyle/>
          <a:p>
            <a:pPr marL="623845" lvl="1" indent="-311922">
              <a:lnSpc>
                <a:spcPts val="4045"/>
              </a:lnSpc>
              <a:buFont typeface="Arial"/>
              <a:buChar char="•"/>
            </a:pPr>
            <a:r>
              <a:rPr lang="en-US" sz="2889">
                <a:solidFill>
                  <a:srgbClr val="FFFFFF"/>
                </a:solidFill>
                <a:latin typeface="Poppins Light"/>
              </a:rPr>
              <a:t>Introducción</a:t>
            </a:r>
          </a:p>
          <a:p>
            <a:pPr marL="623845" lvl="1" indent="-311922">
              <a:lnSpc>
                <a:spcPts val="4045"/>
              </a:lnSpc>
              <a:buFont typeface="Arial"/>
              <a:buChar char="•"/>
            </a:pPr>
            <a:r>
              <a:rPr lang="en-US" sz="2889">
                <a:solidFill>
                  <a:srgbClr val="FFFFFF"/>
                </a:solidFill>
                <a:latin typeface="Poppins Light"/>
              </a:rPr>
              <a:t>Ventajas de la IA en la medicina</a:t>
            </a:r>
          </a:p>
          <a:p>
            <a:pPr marL="623845" lvl="1" indent="-311922">
              <a:lnSpc>
                <a:spcPts val="4045"/>
              </a:lnSpc>
              <a:buFont typeface="Arial"/>
              <a:buChar char="•"/>
            </a:pPr>
            <a:r>
              <a:rPr lang="en-US" sz="2889">
                <a:solidFill>
                  <a:srgbClr val="FFFFFF"/>
                </a:solidFill>
                <a:latin typeface="Poppins Light"/>
              </a:rPr>
              <a:t>Integración de la información</a:t>
            </a:r>
          </a:p>
          <a:p>
            <a:pPr marL="623845" lvl="1" indent="-311922">
              <a:lnSpc>
                <a:spcPts val="4045"/>
              </a:lnSpc>
              <a:buFont typeface="Arial"/>
              <a:buChar char="•"/>
            </a:pPr>
            <a:r>
              <a:rPr lang="en-US" sz="2889">
                <a:solidFill>
                  <a:srgbClr val="FFFFFF"/>
                </a:solidFill>
                <a:latin typeface="Poppins Light"/>
              </a:rPr>
              <a:t>Actividades repetitivas y relacion medico-paciente</a:t>
            </a:r>
          </a:p>
          <a:p>
            <a:pPr marL="623845" lvl="1" indent="-311922">
              <a:lnSpc>
                <a:spcPts val="4045"/>
              </a:lnSpc>
              <a:buFont typeface="Arial"/>
              <a:buChar char="•"/>
            </a:pPr>
            <a:r>
              <a:rPr lang="en-US" sz="2889">
                <a:solidFill>
                  <a:srgbClr val="FFFFFF"/>
                </a:solidFill>
                <a:latin typeface="Poppins Light"/>
              </a:rPr>
              <a:t>Reducción de errores médicos</a:t>
            </a:r>
          </a:p>
          <a:p>
            <a:pPr marL="623845" lvl="1" indent="-311922">
              <a:lnSpc>
                <a:spcPts val="4045"/>
              </a:lnSpc>
              <a:buFont typeface="Arial"/>
              <a:buChar char="•"/>
            </a:pPr>
            <a:r>
              <a:rPr lang="en-US" sz="2889">
                <a:solidFill>
                  <a:srgbClr val="FFFFFF"/>
                </a:solidFill>
                <a:latin typeface="Poppins Light"/>
              </a:rPr>
              <a:t>Autonomía del paciente</a:t>
            </a:r>
          </a:p>
          <a:p>
            <a:pPr marL="623845" lvl="1" indent="-311922">
              <a:lnSpc>
                <a:spcPts val="4045"/>
              </a:lnSpc>
              <a:buFont typeface="Arial"/>
              <a:buChar char="•"/>
            </a:pPr>
            <a:r>
              <a:rPr lang="en-US" sz="2889">
                <a:solidFill>
                  <a:srgbClr val="FFFFFF"/>
                </a:solidFill>
                <a:latin typeface="Poppins Light"/>
              </a:rPr>
              <a:t>Estandarización de la investigación médica en inteligencia artificial</a:t>
            </a:r>
          </a:p>
          <a:p>
            <a:pPr marL="623845" lvl="1" indent="-311922">
              <a:lnSpc>
                <a:spcPts val="4045"/>
              </a:lnSpc>
              <a:buFont typeface="Arial"/>
              <a:buChar char="•"/>
            </a:pPr>
            <a:r>
              <a:rPr lang="en-US" sz="2889">
                <a:solidFill>
                  <a:srgbClr val="FFFFFF"/>
                </a:solidFill>
                <a:latin typeface="Poppins Light"/>
              </a:rPr>
              <a:t>Inteligencia artificial para médicos en formación</a:t>
            </a:r>
          </a:p>
          <a:p>
            <a:pPr marL="623845" lvl="1" indent="-311922">
              <a:lnSpc>
                <a:spcPts val="4045"/>
              </a:lnSpc>
              <a:buFont typeface="Arial"/>
              <a:buChar char="•"/>
            </a:pPr>
            <a:r>
              <a:rPr lang="en-US" sz="2889">
                <a:solidFill>
                  <a:srgbClr val="FFFFFF"/>
                </a:solidFill>
                <a:latin typeface="Poppins Light"/>
              </a:rPr>
              <a:t>Inteligencia artificial: presente y futuro de las especialidades médicas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361032" y="186095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INTRODUCCIÓN</a:t>
            </a:r>
          </a:p>
        </p:txBody>
      </p:sp>
      <p:sp>
        <p:nvSpPr>
          <p:cNvPr id="4" name="TextBox 4"/>
          <p:cNvSpPr txBox="1"/>
          <p:nvPr/>
        </p:nvSpPr>
        <p:spPr>
          <a:xfrm>
            <a:off x="1682890" y="3091401"/>
            <a:ext cx="6920791" cy="1823385"/>
          </a:xfrm>
          <a:prstGeom prst="rect">
            <a:avLst/>
          </a:prstGeom>
        </p:spPr>
        <p:txBody>
          <a:bodyPr lIns="0" tIns="0" rIns="0" bIns="0" rtlCol="0" anchor="t">
            <a:spAutoFit/>
          </a:bodyPr>
          <a:lstStyle/>
          <a:p>
            <a:pPr algn="just">
              <a:lnSpc>
                <a:spcPts val="2923"/>
              </a:lnSpc>
            </a:pPr>
            <a:r>
              <a:rPr lang="en-US" sz="2088">
                <a:solidFill>
                  <a:srgbClr val="FFFFFF"/>
                </a:solidFill>
                <a:latin typeface="Poppins Light"/>
              </a:rPr>
              <a:t>«No es la más fuerte de las especies la que sobrevive, ni la más inteligente, sino la que mejor responde al cambio.»</a:t>
            </a:r>
          </a:p>
          <a:p>
            <a:pPr algn="just">
              <a:lnSpc>
                <a:spcPts val="2923"/>
              </a:lnSpc>
            </a:pPr>
            <a:r>
              <a:rPr lang="en-US" sz="2088">
                <a:solidFill>
                  <a:srgbClr val="FFFFFF"/>
                </a:solidFill>
                <a:latin typeface="Poppins Light"/>
              </a:rPr>
              <a:t>Charles Darwin</a:t>
            </a:r>
          </a:p>
          <a:p>
            <a:pPr algn="just">
              <a:lnSpc>
                <a:spcPts val="2923"/>
              </a:lnSpc>
            </a:pPr>
            <a:endParaRPr lang="en-US" sz="2088">
              <a:solidFill>
                <a:srgbClr val="FFFFFF"/>
              </a:solidFill>
              <a:latin typeface="Poppins Light"/>
            </a:endParaRPr>
          </a:p>
        </p:txBody>
      </p:sp>
      <p:sp>
        <p:nvSpPr>
          <p:cNvPr id="5" name="AutoShape 5"/>
          <p:cNvSpPr/>
          <p:nvPr/>
        </p:nvSpPr>
        <p:spPr>
          <a:xfrm flipV="1">
            <a:off x="1678408" y="5215213"/>
            <a:ext cx="6920742" cy="19050"/>
          </a:xfrm>
          <a:prstGeom prst="line">
            <a:avLst/>
          </a:prstGeom>
          <a:ln w="38100" cap="flat">
            <a:solidFill>
              <a:srgbClr val="FFFFFF"/>
            </a:solidFill>
            <a:prstDash val="solid"/>
            <a:headEnd type="none" w="sm" len="sm"/>
            <a:tailEnd type="none" w="sm" len="sm"/>
          </a:ln>
        </p:spPr>
        <p:txBody>
          <a:bodyPr/>
          <a:lstStyle/>
          <a:p>
            <a:endParaRPr lang="es-MX"/>
          </a:p>
        </p:txBody>
      </p:sp>
      <p:sp>
        <p:nvSpPr>
          <p:cNvPr id="6" name="TextBox 6"/>
          <p:cNvSpPr txBox="1"/>
          <p:nvPr/>
        </p:nvSpPr>
        <p:spPr>
          <a:xfrm>
            <a:off x="1578768" y="5608770"/>
            <a:ext cx="4832640" cy="502078"/>
          </a:xfrm>
          <a:prstGeom prst="rect">
            <a:avLst/>
          </a:prstGeom>
        </p:spPr>
        <p:txBody>
          <a:bodyPr lIns="0" tIns="0" rIns="0" bIns="0" rtlCol="0" anchor="t">
            <a:spAutoFit/>
          </a:bodyPr>
          <a:lstStyle/>
          <a:p>
            <a:pPr>
              <a:lnSpc>
                <a:spcPts val="3826"/>
              </a:lnSpc>
            </a:pPr>
            <a:r>
              <a:rPr lang="en-US" sz="2733">
                <a:solidFill>
                  <a:srgbClr val="FFFFFF"/>
                </a:solidFill>
                <a:latin typeface="Poppins Medium"/>
              </a:rPr>
              <a:t>Descripción general</a:t>
            </a:r>
          </a:p>
        </p:txBody>
      </p:sp>
      <p:sp>
        <p:nvSpPr>
          <p:cNvPr id="7" name="TextBox 7"/>
          <p:cNvSpPr txBox="1"/>
          <p:nvPr/>
        </p:nvSpPr>
        <p:spPr>
          <a:xfrm>
            <a:off x="1578768" y="6286500"/>
            <a:ext cx="11005158" cy="3271185"/>
          </a:xfrm>
          <a:prstGeom prst="rect">
            <a:avLst/>
          </a:prstGeom>
        </p:spPr>
        <p:txBody>
          <a:bodyPr lIns="0" tIns="0" rIns="0" bIns="0" rtlCol="0" anchor="t">
            <a:spAutoFit/>
          </a:bodyPr>
          <a:lstStyle/>
          <a:p>
            <a:pPr algn="just">
              <a:lnSpc>
                <a:spcPts val="2923"/>
              </a:lnSpc>
            </a:pPr>
            <a:r>
              <a:rPr lang="en-US" sz="2088" dirty="0">
                <a:solidFill>
                  <a:srgbClr val="FFFFFF"/>
                </a:solidFill>
                <a:latin typeface="Poppins Light"/>
              </a:rPr>
              <a:t>La </a:t>
            </a:r>
            <a:r>
              <a:rPr lang="en-US" sz="2088" dirty="0" err="1">
                <a:solidFill>
                  <a:srgbClr val="FFFFFF"/>
                </a:solidFill>
                <a:latin typeface="Poppins Light"/>
              </a:rPr>
              <a:t>práctica</a:t>
            </a:r>
            <a:r>
              <a:rPr lang="en-US" sz="2088" dirty="0">
                <a:solidFill>
                  <a:srgbClr val="FFFFFF"/>
                </a:solidFill>
                <a:latin typeface="Poppins Light"/>
              </a:rPr>
              <a:t> de la </a:t>
            </a:r>
            <a:r>
              <a:rPr lang="en-US" sz="2088" dirty="0" err="1">
                <a:solidFill>
                  <a:srgbClr val="FFFFFF"/>
                </a:solidFill>
                <a:latin typeface="Poppins Light"/>
              </a:rPr>
              <a:t>medicina</a:t>
            </a:r>
            <a:r>
              <a:rPr lang="en-US" sz="2088" dirty="0">
                <a:solidFill>
                  <a:srgbClr val="FFFFFF"/>
                </a:solidFill>
                <a:latin typeface="Poppins Light"/>
              </a:rPr>
              <a:t> </a:t>
            </a:r>
            <a:r>
              <a:rPr lang="en-US" sz="2088" dirty="0" err="1">
                <a:solidFill>
                  <a:srgbClr val="FFFFFF"/>
                </a:solidFill>
                <a:latin typeface="Poppins Light"/>
              </a:rPr>
              <a:t>evoluciona</a:t>
            </a:r>
            <a:r>
              <a:rPr lang="en-US" sz="2088" dirty="0">
                <a:solidFill>
                  <a:srgbClr val="FFFFFF"/>
                </a:solidFill>
                <a:latin typeface="Poppins Light"/>
              </a:rPr>
              <a:t> tan </a:t>
            </a:r>
            <a:r>
              <a:rPr lang="en-US" sz="2088" dirty="0" err="1">
                <a:solidFill>
                  <a:srgbClr val="FFFFFF"/>
                </a:solidFill>
                <a:latin typeface="Poppins Light"/>
              </a:rPr>
              <a:t>rápidamente</a:t>
            </a:r>
            <a:r>
              <a:rPr lang="en-US" sz="2088" dirty="0">
                <a:solidFill>
                  <a:srgbClr val="FFFFFF"/>
                </a:solidFill>
                <a:latin typeface="Poppins Light"/>
              </a:rPr>
              <a:t> que es </a:t>
            </a:r>
            <a:r>
              <a:rPr lang="en-US" sz="2088" dirty="0" err="1">
                <a:solidFill>
                  <a:srgbClr val="FFFFFF"/>
                </a:solidFill>
                <a:latin typeface="Poppins Light"/>
              </a:rPr>
              <a:t>imposible</a:t>
            </a:r>
            <a:r>
              <a:rPr lang="en-US" sz="2088" dirty="0">
                <a:solidFill>
                  <a:srgbClr val="FFFFFF"/>
                </a:solidFill>
                <a:latin typeface="Poppins Light"/>
              </a:rPr>
              <a:t> para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médico</a:t>
            </a:r>
            <a:r>
              <a:rPr lang="en-US" sz="2088" dirty="0">
                <a:solidFill>
                  <a:srgbClr val="FFFFFF"/>
                </a:solidFill>
                <a:latin typeface="Poppins Light"/>
              </a:rPr>
              <a:t> de hoy </a:t>
            </a:r>
            <a:r>
              <a:rPr lang="en-US" sz="2088" dirty="0" err="1">
                <a:solidFill>
                  <a:srgbClr val="FFFFFF"/>
                </a:solidFill>
                <a:latin typeface="Poppins Light"/>
              </a:rPr>
              <a:t>mantenerse</a:t>
            </a:r>
            <a:r>
              <a:rPr lang="en-US" sz="2088" dirty="0">
                <a:solidFill>
                  <a:srgbClr val="FFFFFF"/>
                </a:solidFill>
                <a:latin typeface="Poppins Light"/>
              </a:rPr>
              <a:t> </a:t>
            </a:r>
            <a:r>
              <a:rPr lang="en-US" sz="2088" dirty="0" err="1">
                <a:solidFill>
                  <a:srgbClr val="FFFFFF"/>
                </a:solidFill>
                <a:latin typeface="Poppins Light"/>
              </a:rPr>
              <a:t>actualizado</a:t>
            </a:r>
            <a:r>
              <a:rPr lang="en-US" sz="2088" dirty="0">
                <a:solidFill>
                  <a:srgbClr val="FFFFFF"/>
                </a:solidFill>
                <a:latin typeface="Poppins Light"/>
              </a:rPr>
              <a:t>; </a:t>
            </a:r>
            <a:r>
              <a:rPr lang="en-US" sz="2088" dirty="0" err="1">
                <a:solidFill>
                  <a:srgbClr val="FFFFFF"/>
                </a:solidFill>
                <a:latin typeface="Poppins Light"/>
              </a:rPr>
              <a:t>además</a:t>
            </a:r>
            <a:r>
              <a:rPr lang="en-US" sz="2088" dirty="0">
                <a:solidFill>
                  <a:srgbClr val="FFFFFF"/>
                </a:solidFill>
                <a:latin typeface="Poppins Light"/>
              </a:rPr>
              <a:t>, la carga </a:t>
            </a:r>
            <a:r>
              <a:rPr lang="en-US" sz="2088" dirty="0" err="1">
                <a:solidFill>
                  <a:srgbClr val="FFFFFF"/>
                </a:solidFill>
                <a:latin typeface="Poppins Light"/>
              </a:rPr>
              <a:t>asistencial</a:t>
            </a:r>
            <a:r>
              <a:rPr lang="en-US" sz="2088" dirty="0">
                <a:solidFill>
                  <a:srgbClr val="FFFFFF"/>
                </a:solidFill>
                <a:latin typeface="Poppins Light"/>
              </a:rPr>
              <a:t> y </a:t>
            </a:r>
            <a:r>
              <a:rPr lang="en-US" sz="2088" dirty="0" err="1">
                <a:solidFill>
                  <a:srgbClr val="FFFFFF"/>
                </a:solidFill>
                <a:latin typeface="Poppins Light"/>
              </a:rPr>
              <a:t>administrativa</a:t>
            </a:r>
            <a:r>
              <a:rPr lang="en-US" sz="2088" dirty="0">
                <a:solidFill>
                  <a:srgbClr val="FFFFFF"/>
                </a:solidFill>
                <a:latin typeface="Poppins Light"/>
              </a:rPr>
              <a:t> ha </a:t>
            </a:r>
            <a:r>
              <a:rPr lang="en-US" sz="2088" dirty="0" err="1">
                <a:solidFill>
                  <a:srgbClr val="FFFFFF"/>
                </a:solidFill>
                <a:latin typeface="Poppins Light"/>
              </a:rPr>
              <a:t>aumentado</a:t>
            </a:r>
            <a:r>
              <a:rPr lang="en-US" sz="2088" dirty="0">
                <a:solidFill>
                  <a:srgbClr val="FFFFFF"/>
                </a:solidFill>
                <a:latin typeface="Poppins Light"/>
              </a:rPr>
              <a:t> </a:t>
            </a:r>
            <a:r>
              <a:rPr lang="en-US" sz="2088" dirty="0" err="1">
                <a:solidFill>
                  <a:srgbClr val="FFFFFF"/>
                </a:solidFill>
                <a:latin typeface="Poppins Light"/>
              </a:rPr>
              <a:t>considerablemente</a:t>
            </a:r>
            <a:r>
              <a:rPr lang="en-US" sz="2088" dirty="0">
                <a:solidFill>
                  <a:srgbClr val="FFFFFF"/>
                </a:solidFill>
                <a:latin typeface="Poppins Light"/>
              </a:rPr>
              <a:t>, </a:t>
            </a:r>
            <a:r>
              <a:rPr lang="en-US" sz="2088" dirty="0" err="1">
                <a:solidFill>
                  <a:srgbClr val="FFFFFF"/>
                </a:solidFill>
                <a:latin typeface="Poppins Light"/>
              </a:rPr>
              <a:t>favoreciendo</a:t>
            </a:r>
            <a:r>
              <a:rPr lang="en-US" sz="2088" dirty="0">
                <a:solidFill>
                  <a:srgbClr val="FFFFFF"/>
                </a:solidFill>
                <a:latin typeface="Poppins Light"/>
              </a:rPr>
              <a:t>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agotamiento</a:t>
            </a:r>
            <a:r>
              <a:rPr lang="en-US" sz="2088" dirty="0">
                <a:solidFill>
                  <a:srgbClr val="FFFFFF"/>
                </a:solidFill>
                <a:latin typeface="Poppins Light"/>
              </a:rPr>
              <a:t> del personal de </a:t>
            </a:r>
            <a:r>
              <a:rPr lang="en-US" sz="2088" dirty="0" err="1">
                <a:solidFill>
                  <a:srgbClr val="FFFFFF"/>
                </a:solidFill>
                <a:latin typeface="Poppins Light"/>
              </a:rPr>
              <a:t>salud</a:t>
            </a:r>
            <a:r>
              <a:rPr lang="en-US" sz="2088" dirty="0">
                <a:solidFill>
                  <a:srgbClr val="FFFFFF"/>
                </a:solidFill>
                <a:latin typeface="Poppins Light"/>
              </a:rPr>
              <a:t> y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incremento</a:t>
            </a:r>
            <a:r>
              <a:rPr lang="en-US" sz="2088" dirty="0">
                <a:solidFill>
                  <a:srgbClr val="FFFFFF"/>
                </a:solidFill>
                <a:latin typeface="Poppins Light"/>
              </a:rPr>
              <a:t> de </a:t>
            </a:r>
            <a:r>
              <a:rPr lang="en-US" sz="2088" dirty="0" err="1">
                <a:solidFill>
                  <a:srgbClr val="FFFFFF"/>
                </a:solidFill>
                <a:latin typeface="Poppins Light"/>
              </a:rPr>
              <a:t>errores</a:t>
            </a:r>
            <a:r>
              <a:rPr lang="en-US" sz="2088" dirty="0">
                <a:solidFill>
                  <a:srgbClr val="FFFFFF"/>
                </a:solidFill>
                <a:latin typeface="Poppins Light"/>
              </a:rPr>
              <a:t> </a:t>
            </a:r>
            <a:r>
              <a:rPr lang="en-US" sz="2088" dirty="0" err="1">
                <a:solidFill>
                  <a:srgbClr val="FFFFFF"/>
                </a:solidFill>
                <a:latin typeface="Poppins Light"/>
              </a:rPr>
              <a:t>médicos</a:t>
            </a:r>
            <a:r>
              <a:rPr lang="en-US" sz="2088" dirty="0">
                <a:solidFill>
                  <a:srgbClr val="FFFFFF"/>
                </a:solidFill>
                <a:latin typeface="Poppins Light"/>
              </a:rPr>
              <a:t> que </a:t>
            </a:r>
            <a:r>
              <a:rPr lang="en-US" sz="2088" dirty="0" err="1">
                <a:solidFill>
                  <a:srgbClr val="FFFFFF"/>
                </a:solidFill>
                <a:latin typeface="Poppins Light"/>
              </a:rPr>
              <a:t>atentan</a:t>
            </a:r>
            <a:r>
              <a:rPr lang="en-US" sz="2088" dirty="0">
                <a:solidFill>
                  <a:srgbClr val="FFFFFF"/>
                </a:solidFill>
                <a:latin typeface="Poppins Light"/>
              </a:rPr>
              <a:t> a la </a:t>
            </a:r>
            <a:r>
              <a:rPr lang="en-US" sz="2088" dirty="0" err="1">
                <a:solidFill>
                  <a:srgbClr val="FFFFFF"/>
                </a:solidFill>
                <a:latin typeface="Poppins Light"/>
              </a:rPr>
              <a:t>seguridad</a:t>
            </a:r>
            <a:r>
              <a:rPr lang="en-US" sz="2088" dirty="0">
                <a:solidFill>
                  <a:srgbClr val="FFFFFF"/>
                </a:solidFill>
                <a:latin typeface="Poppins Light"/>
              </a:rPr>
              <a:t> de </a:t>
            </a:r>
            <a:r>
              <a:rPr lang="en-US" sz="2088" dirty="0" err="1">
                <a:solidFill>
                  <a:srgbClr val="FFFFFF"/>
                </a:solidFill>
                <a:latin typeface="Poppins Light"/>
              </a:rPr>
              <a:t>nuestros</a:t>
            </a:r>
            <a:r>
              <a:rPr lang="en-US" sz="2088" dirty="0">
                <a:solidFill>
                  <a:srgbClr val="FFFFFF"/>
                </a:solidFill>
                <a:latin typeface="Poppins Light"/>
              </a:rPr>
              <a:t> </a:t>
            </a:r>
            <a:r>
              <a:rPr lang="en-US" sz="2088" dirty="0" err="1">
                <a:solidFill>
                  <a:srgbClr val="FFFFFF"/>
                </a:solidFill>
                <a:latin typeface="Poppins Light"/>
              </a:rPr>
              <a:t>pacientes</a:t>
            </a:r>
            <a:r>
              <a:rPr lang="en-US" sz="2088" dirty="0">
                <a:solidFill>
                  <a:srgbClr val="FFFFFF"/>
                </a:solidFill>
                <a:latin typeface="Poppins Light"/>
              </a:rPr>
              <a:t>. Es </a:t>
            </a:r>
            <a:r>
              <a:rPr lang="en-US" sz="2088" dirty="0" err="1">
                <a:solidFill>
                  <a:srgbClr val="FFFFFF"/>
                </a:solidFill>
                <a:latin typeface="Poppins Light"/>
              </a:rPr>
              <a:t>aquí</a:t>
            </a:r>
            <a:r>
              <a:rPr lang="en-US" sz="2088" dirty="0">
                <a:solidFill>
                  <a:srgbClr val="FFFFFF"/>
                </a:solidFill>
                <a:latin typeface="Poppins Light"/>
              </a:rPr>
              <a:t> </a:t>
            </a:r>
            <a:r>
              <a:rPr lang="en-US" sz="2088" dirty="0" err="1">
                <a:solidFill>
                  <a:srgbClr val="FFFFFF"/>
                </a:solidFill>
                <a:latin typeface="Poppins Light"/>
              </a:rPr>
              <a:t>donde</a:t>
            </a:r>
            <a:r>
              <a:rPr lang="en-US" sz="2088" dirty="0">
                <a:solidFill>
                  <a:srgbClr val="FFFFFF"/>
                </a:solidFill>
                <a:latin typeface="Poppins Light"/>
              </a:rPr>
              <a:t> la </a:t>
            </a:r>
            <a:r>
              <a:rPr lang="en-US" sz="2088" dirty="0" err="1">
                <a:solidFill>
                  <a:srgbClr val="FFFFFF"/>
                </a:solidFill>
                <a:latin typeface="Poppins Light"/>
              </a:rPr>
              <a:t>inteligencia</a:t>
            </a:r>
            <a:r>
              <a:rPr lang="en-US" sz="2088" dirty="0">
                <a:solidFill>
                  <a:srgbClr val="FFFFFF"/>
                </a:solidFill>
                <a:latin typeface="Poppins Light"/>
              </a:rPr>
              <a:t> artificial (IA) </a:t>
            </a:r>
            <a:r>
              <a:rPr lang="en-US" sz="2088" dirty="0" err="1">
                <a:solidFill>
                  <a:srgbClr val="FFFFFF"/>
                </a:solidFill>
                <a:latin typeface="Poppins Light"/>
              </a:rPr>
              <a:t>en</a:t>
            </a:r>
            <a:r>
              <a:rPr lang="en-US" sz="2088" dirty="0">
                <a:solidFill>
                  <a:srgbClr val="FFFFFF"/>
                </a:solidFill>
                <a:latin typeface="Poppins Light"/>
              </a:rPr>
              <a:t> </a:t>
            </a:r>
            <a:r>
              <a:rPr lang="en-US" sz="2088" dirty="0" err="1">
                <a:solidFill>
                  <a:srgbClr val="FFFFFF"/>
                </a:solidFill>
                <a:latin typeface="Poppins Light"/>
              </a:rPr>
              <a:t>medicina</a:t>
            </a:r>
            <a:r>
              <a:rPr lang="en-US" sz="2088" dirty="0">
                <a:solidFill>
                  <a:srgbClr val="FFFFFF"/>
                </a:solidFill>
                <a:latin typeface="Poppins Light"/>
              </a:rPr>
              <a:t>, </a:t>
            </a:r>
            <a:r>
              <a:rPr lang="en-US" sz="2088" dirty="0" err="1">
                <a:solidFill>
                  <a:srgbClr val="FFFFFF"/>
                </a:solidFill>
                <a:latin typeface="Poppins Light"/>
              </a:rPr>
              <a:t>basada</a:t>
            </a:r>
            <a:r>
              <a:rPr lang="en-US" sz="2088" dirty="0">
                <a:solidFill>
                  <a:srgbClr val="FFFFFF"/>
                </a:solidFill>
                <a:latin typeface="Poppins Light"/>
              </a:rPr>
              <a:t> </a:t>
            </a:r>
            <a:r>
              <a:rPr lang="en-US" sz="2088" dirty="0" err="1">
                <a:solidFill>
                  <a:srgbClr val="FFFFFF"/>
                </a:solidFill>
                <a:latin typeface="Poppins Light"/>
              </a:rPr>
              <a:t>en</a:t>
            </a:r>
            <a:r>
              <a:rPr lang="en-US" sz="2088" dirty="0">
                <a:solidFill>
                  <a:srgbClr val="FFFFFF"/>
                </a:solidFill>
                <a:latin typeface="Poppins Light"/>
              </a:rPr>
              <a:t>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uso</a:t>
            </a:r>
            <a:r>
              <a:rPr lang="en-US" sz="2088" dirty="0">
                <a:solidFill>
                  <a:srgbClr val="FFFFFF"/>
                </a:solidFill>
                <a:latin typeface="Poppins Light"/>
              </a:rPr>
              <a:t> de </a:t>
            </a:r>
            <a:r>
              <a:rPr lang="en-US" sz="2088" dirty="0" err="1">
                <a:solidFill>
                  <a:srgbClr val="FFFFFF"/>
                </a:solidFill>
                <a:latin typeface="Poppins Light"/>
              </a:rPr>
              <a:t>algoritmos</a:t>
            </a:r>
            <a:r>
              <a:rPr lang="en-US" sz="2088" dirty="0">
                <a:solidFill>
                  <a:srgbClr val="FFFFFF"/>
                </a:solidFill>
                <a:latin typeface="Poppins Light"/>
              </a:rPr>
              <a:t> y software </a:t>
            </a:r>
            <a:r>
              <a:rPr lang="en-US" sz="2088" dirty="0" err="1">
                <a:solidFill>
                  <a:srgbClr val="FFFFFF"/>
                </a:solidFill>
                <a:latin typeface="Poppins Light"/>
              </a:rPr>
              <a:t>complejos</a:t>
            </a:r>
            <a:r>
              <a:rPr lang="en-US" sz="2088" dirty="0">
                <a:solidFill>
                  <a:srgbClr val="FFFFFF"/>
                </a:solidFill>
                <a:latin typeface="Poppins Light"/>
              </a:rPr>
              <a:t> para </a:t>
            </a:r>
            <a:r>
              <a:rPr lang="en-US" sz="2088" dirty="0" err="1">
                <a:solidFill>
                  <a:srgbClr val="FFFFFF"/>
                </a:solidFill>
                <a:latin typeface="Poppins Light"/>
              </a:rPr>
              <a:t>estimar</a:t>
            </a:r>
            <a:r>
              <a:rPr lang="en-US" sz="2088" dirty="0">
                <a:solidFill>
                  <a:srgbClr val="FFFFFF"/>
                </a:solidFill>
                <a:latin typeface="Poppins Light"/>
              </a:rPr>
              <a:t> la </a:t>
            </a:r>
            <a:r>
              <a:rPr lang="en-US" sz="2088" dirty="0" err="1">
                <a:solidFill>
                  <a:srgbClr val="FFFFFF"/>
                </a:solidFill>
                <a:latin typeface="Poppins Light"/>
              </a:rPr>
              <a:t>cognición</a:t>
            </a:r>
            <a:r>
              <a:rPr lang="en-US" sz="2088" dirty="0">
                <a:solidFill>
                  <a:srgbClr val="FFFFFF"/>
                </a:solidFill>
                <a:latin typeface="Poppins Light"/>
              </a:rPr>
              <a:t> </a:t>
            </a:r>
            <a:r>
              <a:rPr lang="en-US" sz="2088" dirty="0" err="1">
                <a:solidFill>
                  <a:srgbClr val="FFFFFF"/>
                </a:solidFill>
                <a:latin typeface="Poppins Light"/>
              </a:rPr>
              <a:t>humana</a:t>
            </a:r>
            <a:r>
              <a:rPr lang="en-US" sz="2088" dirty="0">
                <a:solidFill>
                  <a:srgbClr val="FFFFFF"/>
                </a:solidFill>
                <a:latin typeface="Poppins Light"/>
              </a:rPr>
              <a:t> y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análisis</a:t>
            </a:r>
            <a:r>
              <a:rPr lang="en-US" sz="2088" dirty="0">
                <a:solidFill>
                  <a:srgbClr val="FFFFFF"/>
                </a:solidFill>
                <a:latin typeface="Poppins Light"/>
              </a:rPr>
              <a:t> de </a:t>
            </a:r>
            <a:r>
              <a:rPr lang="en-US" sz="2088" dirty="0" err="1">
                <a:solidFill>
                  <a:srgbClr val="FFFFFF"/>
                </a:solidFill>
                <a:latin typeface="Poppins Light"/>
              </a:rPr>
              <a:t>datos</a:t>
            </a:r>
            <a:r>
              <a:rPr lang="en-US" sz="2088" dirty="0">
                <a:solidFill>
                  <a:srgbClr val="FFFFFF"/>
                </a:solidFill>
                <a:latin typeface="Poppins Light"/>
              </a:rPr>
              <a:t> </a:t>
            </a:r>
            <a:r>
              <a:rPr lang="en-US" sz="2088" dirty="0" err="1">
                <a:solidFill>
                  <a:srgbClr val="FFFFFF"/>
                </a:solidFill>
                <a:latin typeface="Poppins Light"/>
              </a:rPr>
              <a:t>médicos</a:t>
            </a:r>
            <a:r>
              <a:rPr lang="en-US" sz="2088" dirty="0">
                <a:solidFill>
                  <a:srgbClr val="FFFFFF"/>
                </a:solidFill>
                <a:latin typeface="Poppins Light"/>
              </a:rPr>
              <a:t>, </a:t>
            </a:r>
            <a:r>
              <a:rPr lang="en-US" sz="2088" dirty="0" err="1">
                <a:solidFill>
                  <a:srgbClr val="FFFFFF"/>
                </a:solidFill>
                <a:latin typeface="Poppins Light"/>
              </a:rPr>
              <a:t>promete</a:t>
            </a:r>
            <a:r>
              <a:rPr lang="en-US" sz="2088" dirty="0">
                <a:solidFill>
                  <a:srgbClr val="FFFFFF"/>
                </a:solidFill>
                <a:latin typeface="Poppins Light"/>
              </a:rPr>
              <a:t> </a:t>
            </a:r>
            <a:r>
              <a:rPr lang="en-US" sz="2088" dirty="0" err="1">
                <a:solidFill>
                  <a:srgbClr val="FFFFFF"/>
                </a:solidFill>
                <a:latin typeface="Poppins Light"/>
              </a:rPr>
              <a:t>una</a:t>
            </a:r>
            <a:r>
              <a:rPr lang="en-US" sz="2088" dirty="0">
                <a:solidFill>
                  <a:srgbClr val="FFFFFF"/>
                </a:solidFill>
                <a:latin typeface="Poppins Light"/>
              </a:rPr>
              <a:t> </a:t>
            </a:r>
            <a:r>
              <a:rPr lang="en-US" sz="2088" dirty="0" err="1">
                <a:solidFill>
                  <a:srgbClr val="FFFFFF"/>
                </a:solidFill>
                <a:latin typeface="Poppins Light"/>
              </a:rPr>
              <a:t>transformación</a:t>
            </a:r>
            <a:r>
              <a:rPr lang="en-US" sz="2088" dirty="0">
                <a:solidFill>
                  <a:srgbClr val="FFFFFF"/>
                </a:solidFill>
                <a:latin typeface="Poppins Light"/>
              </a:rPr>
              <a:t> </a:t>
            </a:r>
            <a:r>
              <a:rPr lang="en-US" sz="2088" dirty="0" err="1">
                <a:solidFill>
                  <a:srgbClr val="FFFFFF"/>
                </a:solidFill>
                <a:latin typeface="Poppins Light"/>
              </a:rPr>
              <a:t>significativa</a:t>
            </a:r>
            <a:r>
              <a:rPr lang="en-US" sz="2088" dirty="0">
                <a:solidFill>
                  <a:srgbClr val="FFFFFF"/>
                </a:solidFill>
                <a:latin typeface="Poppins Light"/>
              </a:rPr>
              <a:t> del </a:t>
            </a:r>
            <a:r>
              <a:rPr lang="en-US" sz="2088" dirty="0" err="1">
                <a:solidFill>
                  <a:srgbClr val="FFFFFF"/>
                </a:solidFill>
                <a:latin typeface="Poppins Light"/>
              </a:rPr>
              <a:t>cuidado</a:t>
            </a:r>
            <a:r>
              <a:rPr lang="en-US" sz="2088" dirty="0">
                <a:solidFill>
                  <a:srgbClr val="FFFFFF"/>
                </a:solidFill>
                <a:latin typeface="Poppins Light"/>
              </a:rPr>
              <a:t> de la </a:t>
            </a:r>
            <a:r>
              <a:rPr lang="en-US" sz="2088" dirty="0" err="1">
                <a:solidFill>
                  <a:srgbClr val="FFFFFF"/>
                </a:solidFill>
                <a:latin typeface="Poppins Light"/>
              </a:rPr>
              <a:t>salud</a:t>
            </a:r>
            <a:r>
              <a:rPr lang="en-US" sz="2088" dirty="0">
                <a:solidFill>
                  <a:srgbClr val="FFFFFF"/>
                </a:solidFill>
                <a:latin typeface="Poppins Light"/>
              </a:rPr>
              <a:t>, lo que </a:t>
            </a:r>
            <a:r>
              <a:rPr lang="en-US" sz="2088" dirty="0" err="1">
                <a:solidFill>
                  <a:srgbClr val="FFFFFF"/>
                </a:solidFill>
                <a:latin typeface="Poppins Light"/>
              </a:rPr>
              <a:t>podría</a:t>
            </a:r>
            <a:r>
              <a:rPr lang="en-US" sz="2088" dirty="0">
                <a:solidFill>
                  <a:srgbClr val="FFFFFF"/>
                </a:solidFill>
                <a:latin typeface="Poppins Light"/>
              </a:rPr>
              <a:t> </a:t>
            </a:r>
            <a:r>
              <a:rPr lang="en-US" sz="2088" dirty="0" err="1">
                <a:solidFill>
                  <a:srgbClr val="FFFFFF"/>
                </a:solidFill>
                <a:latin typeface="Poppins Light"/>
              </a:rPr>
              <a:t>representar</a:t>
            </a:r>
            <a:r>
              <a:rPr lang="en-US" sz="2088" dirty="0">
                <a:solidFill>
                  <a:srgbClr val="FFFFFF"/>
                </a:solidFill>
                <a:latin typeface="Poppins Light"/>
              </a:rPr>
              <a:t> </a:t>
            </a:r>
            <a:r>
              <a:rPr lang="en-US" sz="2088" dirty="0" err="1">
                <a:solidFill>
                  <a:srgbClr val="FFFFFF"/>
                </a:solidFill>
                <a:latin typeface="Poppins Light"/>
              </a:rPr>
              <a:t>el</a:t>
            </a:r>
            <a:r>
              <a:rPr lang="en-US" sz="2088" dirty="0">
                <a:solidFill>
                  <a:srgbClr val="FFFFFF"/>
                </a:solidFill>
                <a:latin typeface="Poppins Light"/>
              </a:rPr>
              <a:t> «</a:t>
            </a:r>
            <a:r>
              <a:rPr lang="en-US" sz="2088" dirty="0" err="1">
                <a:solidFill>
                  <a:srgbClr val="FFFFFF"/>
                </a:solidFill>
                <a:latin typeface="Poppins Light"/>
              </a:rPr>
              <a:t>momento</a:t>
            </a:r>
            <a:r>
              <a:rPr lang="en-US" sz="2088" dirty="0">
                <a:solidFill>
                  <a:srgbClr val="FFFFFF"/>
                </a:solidFill>
                <a:latin typeface="Poppins Light"/>
              </a:rPr>
              <a:t> Gutenberg» para la </a:t>
            </a:r>
            <a:r>
              <a:rPr lang="en-US" sz="2088" dirty="0" err="1">
                <a:solidFill>
                  <a:srgbClr val="FFFFFF"/>
                </a:solidFill>
                <a:latin typeface="Poppins Light"/>
              </a:rPr>
              <a:t>medicina</a:t>
            </a:r>
            <a:r>
              <a:rPr lang="en-US" sz="2088" dirty="0">
                <a:solidFill>
                  <a:srgbClr val="FFFFFF"/>
                </a:solidFill>
                <a:latin typeface="Poppins Ligh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798438" y="1162069"/>
            <a:ext cx="14691125" cy="1051570"/>
          </a:xfrm>
          <a:prstGeom prst="rect">
            <a:avLst/>
          </a:prstGeom>
        </p:spPr>
        <p:txBody>
          <a:bodyPr lIns="0" tIns="0" rIns="0" bIns="0" rtlCol="0" anchor="t">
            <a:spAutoFit/>
          </a:bodyPr>
          <a:lstStyle/>
          <a:p>
            <a:pPr marL="0" lvl="0" indent="0" algn="r">
              <a:lnSpc>
                <a:spcPts val="8235"/>
              </a:lnSpc>
              <a:spcBef>
                <a:spcPct val="0"/>
              </a:spcBef>
            </a:pPr>
            <a:r>
              <a:rPr lang="en-US" sz="11438" dirty="0">
                <a:solidFill>
                  <a:schemeClr val="bg1"/>
                </a:solidFill>
                <a:latin typeface="Computer Says No"/>
              </a:rPr>
              <a:t>VENTAJAS DE LA IA EN LA MEDICINA</a:t>
            </a:r>
          </a:p>
        </p:txBody>
      </p:sp>
      <p:sp>
        <p:nvSpPr>
          <p:cNvPr id="4" name="TextBox 4"/>
          <p:cNvSpPr txBox="1"/>
          <p:nvPr/>
        </p:nvSpPr>
        <p:spPr>
          <a:xfrm>
            <a:off x="2188068" y="2872391"/>
            <a:ext cx="8105145" cy="3332137"/>
          </a:xfrm>
          <a:prstGeom prst="rect">
            <a:avLst/>
          </a:prstGeom>
        </p:spPr>
        <p:txBody>
          <a:bodyPr lIns="0" tIns="0" rIns="0" bIns="0" rtlCol="0" anchor="t">
            <a:spAutoFit/>
          </a:bodyPr>
          <a:lstStyle/>
          <a:p>
            <a:pPr algn="just">
              <a:lnSpc>
                <a:spcPts val="3809"/>
              </a:lnSpc>
            </a:pPr>
            <a:r>
              <a:rPr lang="en-US" sz="2351">
                <a:solidFill>
                  <a:srgbClr val="FFFFFF"/>
                </a:solidFill>
                <a:latin typeface="Poppins Light"/>
              </a:rPr>
              <a:t>Algunas de las ventajas actuales de la IA son la integración de la información, la automatización de actividades repetitivas, la identificación de errores de prescripción y de efectos adversos a fármacos, y el aumento de la autonomía de los pacientes para el tratamiento de padecimientos frecuentes y de bajo riesgo de complicaciones.</a:t>
            </a:r>
          </a:p>
        </p:txBody>
      </p:sp>
      <p:sp>
        <p:nvSpPr>
          <p:cNvPr id="5" name="Freeform 5"/>
          <p:cNvSpPr/>
          <p:nvPr/>
        </p:nvSpPr>
        <p:spPr>
          <a:xfrm>
            <a:off x="12311717" y="4215885"/>
            <a:ext cx="4478500" cy="4462618"/>
          </a:xfrm>
          <a:custGeom>
            <a:avLst/>
            <a:gdLst/>
            <a:ahLst/>
            <a:cxnLst/>
            <a:rect l="l" t="t" r="r" b="b"/>
            <a:pathLst>
              <a:path w="4478500" h="4462618">
                <a:moveTo>
                  <a:pt x="0" y="0"/>
                </a:moveTo>
                <a:lnTo>
                  <a:pt x="4478499" y="0"/>
                </a:lnTo>
                <a:lnTo>
                  <a:pt x="4478499" y="4462618"/>
                </a:lnTo>
                <a:lnTo>
                  <a:pt x="0" y="4462618"/>
                </a:lnTo>
                <a:lnTo>
                  <a:pt x="0" y="0"/>
                </a:lnTo>
                <a:close/>
              </a:path>
            </a:pathLst>
          </a:custGeom>
          <a:blipFill>
            <a:blip r:embed="rId3"/>
            <a:stretch>
              <a:fillRect/>
            </a:stretch>
          </a:blipFill>
        </p:spPr>
        <p:txBody>
          <a:bodyPr/>
          <a:lstStyle/>
          <a:p>
            <a:endParaRPr lang="es-MX"/>
          </a:p>
        </p:txBody>
      </p:sp>
      <p:sp>
        <p:nvSpPr>
          <p:cNvPr id="6" name="Freeform 6"/>
          <p:cNvSpPr/>
          <p:nvPr/>
        </p:nvSpPr>
        <p:spPr>
          <a:xfrm>
            <a:off x="1028700" y="8020907"/>
            <a:ext cx="3965975" cy="3468464"/>
          </a:xfrm>
          <a:custGeom>
            <a:avLst/>
            <a:gdLst/>
            <a:ahLst/>
            <a:cxnLst/>
            <a:rect l="l" t="t" r="r" b="b"/>
            <a:pathLst>
              <a:path w="3965975" h="3468464">
                <a:moveTo>
                  <a:pt x="0" y="0"/>
                </a:moveTo>
                <a:lnTo>
                  <a:pt x="3965975" y="0"/>
                </a:lnTo>
                <a:lnTo>
                  <a:pt x="3965975" y="3468464"/>
                </a:lnTo>
                <a:lnTo>
                  <a:pt x="0" y="3468464"/>
                </a:lnTo>
                <a:lnTo>
                  <a:pt x="0" y="0"/>
                </a:lnTo>
                <a:close/>
              </a:path>
            </a:pathLst>
          </a:custGeom>
          <a:blipFill>
            <a:blip r:embed="rId4"/>
            <a:stretch>
              <a:fillRect/>
            </a:stretch>
          </a:blipFill>
        </p:spPr>
        <p:txBody>
          <a:bodyPr/>
          <a:lstStyle/>
          <a:p>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s-MX"/>
          </a:p>
        </p:txBody>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3483330" y="1903593"/>
            <a:ext cx="13775970" cy="1051570"/>
          </a:xfrm>
          <a:prstGeom prst="rect">
            <a:avLst/>
          </a:prstGeom>
        </p:spPr>
        <p:txBody>
          <a:bodyPr lIns="0" tIns="0" rIns="0" bIns="0" rtlCol="0" anchor="t">
            <a:spAutoFit/>
          </a:bodyPr>
          <a:lstStyle/>
          <a:p>
            <a:pPr marL="0" lvl="0" indent="0" algn="r">
              <a:lnSpc>
                <a:spcPts val="8235"/>
              </a:lnSpc>
              <a:spcBef>
                <a:spcPct val="0"/>
              </a:spcBef>
            </a:pPr>
            <a:r>
              <a:rPr lang="en-US" sz="11438" dirty="0">
                <a:solidFill>
                  <a:schemeClr val="bg1"/>
                </a:solidFill>
                <a:latin typeface="Computer Says No"/>
              </a:rPr>
              <a:t>INTEGRACIÓN DE LA INFORMACIÓN</a:t>
            </a:r>
          </a:p>
        </p:txBody>
      </p:sp>
      <p:sp>
        <p:nvSpPr>
          <p:cNvPr id="5" name="TextBox 5"/>
          <p:cNvSpPr txBox="1"/>
          <p:nvPr/>
        </p:nvSpPr>
        <p:spPr>
          <a:xfrm>
            <a:off x="7984048" y="3959121"/>
            <a:ext cx="8105145" cy="5024539"/>
          </a:xfrm>
          <a:prstGeom prst="rect">
            <a:avLst/>
          </a:prstGeom>
        </p:spPr>
        <p:txBody>
          <a:bodyPr lIns="0" tIns="0" rIns="0" bIns="0" rtlCol="0" anchor="t">
            <a:spAutoFit/>
          </a:bodyPr>
          <a:lstStyle/>
          <a:p>
            <a:pPr algn="just">
              <a:lnSpc>
                <a:spcPts val="3323"/>
              </a:lnSpc>
            </a:pPr>
            <a:r>
              <a:rPr lang="en-US" sz="2051">
                <a:solidFill>
                  <a:srgbClr val="FFFFFF"/>
                </a:solidFill>
                <a:latin typeface="Poppins Light"/>
              </a:rPr>
              <a:t>En la actualidad, con el uso de IA es posible integrar información obtenida por el médico y plasmada en el expediente clínico electrónico (p. ej., ehCOS), sistemas de información de laboratorio (p. ej., LABSIS, SisLab, InterLab), microbiológicos (p. ej., Microclin), archivo y comunicación de imágenes (PACS), y sistemas de reportes de patología (p. ej., SIPAM), e incluso el análisis farmacogenético de los pacientes. Estos datos pueden ser vaciados y fácilmente interpretados por algoritmos de IA, para ser entregados al médico de manera rápida y eficiente, quien podrá tomar decisiones inmediatas en la prevención, el diagnóstico y el tratamiento de los pacientes.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2991858" y="720061"/>
            <a:ext cx="13775970" cy="2103140"/>
          </a:xfrm>
          <a:prstGeom prst="rect">
            <a:avLst/>
          </a:prstGeom>
        </p:spPr>
        <p:txBody>
          <a:bodyPr lIns="0" tIns="0" rIns="0" bIns="0" rtlCol="0" anchor="t">
            <a:spAutoFit/>
          </a:bodyPr>
          <a:lstStyle/>
          <a:p>
            <a:pPr marL="0" lvl="0" indent="0" algn="r">
              <a:lnSpc>
                <a:spcPts val="8235"/>
              </a:lnSpc>
              <a:spcBef>
                <a:spcPct val="0"/>
              </a:spcBef>
            </a:pPr>
            <a:r>
              <a:rPr lang="en-US" sz="11438" dirty="0">
                <a:solidFill>
                  <a:schemeClr val="bg1"/>
                </a:solidFill>
                <a:latin typeface="Computer Says No"/>
              </a:rPr>
              <a:t>ACTIVIDADES REPETITIVAS Y RELACION MEDICO-PACIENTE</a:t>
            </a:r>
          </a:p>
        </p:txBody>
      </p:sp>
      <p:sp>
        <p:nvSpPr>
          <p:cNvPr id="4" name="TextBox 4"/>
          <p:cNvSpPr txBox="1"/>
          <p:nvPr/>
        </p:nvSpPr>
        <p:spPr>
          <a:xfrm>
            <a:off x="7712891" y="3249437"/>
            <a:ext cx="8105145" cy="6302031"/>
          </a:xfrm>
          <a:prstGeom prst="rect">
            <a:avLst/>
          </a:prstGeom>
        </p:spPr>
        <p:txBody>
          <a:bodyPr lIns="0" tIns="0" rIns="0" bIns="0" rtlCol="0" anchor="t">
            <a:spAutoFit/>
          </a:bodyPr>
          <a:lstStyle/>
          <a:p>
            <a:pPr algn="just">
              <a:lnSpc>
                <a:spcPts val="2999"/>
              </a:lnSpc>
            </a:pPr>
            <a:r>
              <a:rPr lang="en-US" sz="1851">
                <a:solidFill>
                  <a:srgbClr val="FFFFFF"/>
                </a:solidFill>
                <a:latin typeface="Poppins Light"/>
              </a:rPr>
              <a:t>«El secreto del cuidado del paciente está en cuidar al paciente.»</a:t>
            </a:r>
          </a:p>
          <a:p>
            <a:pPr algn="just">
              <a:lnSpc>
                <a:spcPts val="2999"/>
              </a:lnSpc>
            </a:pPr>
            <a:r>
              <a:rPr lang="en-US" sz="1851">
                <a:solidFill>
                  <a:srgbClr val="FFFFFF"/>
                </a:solidFill>
                <a:latin typeface="Poppins Light"/>
              </a:rPr>
              <a:t>Francis Peabody.</a:t>
            </a:r>
          </a:p>
          <a:p>
            <a:pPr algn="just">
              <a:lnSpc>
                <a:spcPts val="2999"/>
              </a:lnSpc>
            </a:pPr>
            <a:endParaRPr lang="en-US" sz="1851">
              <a:solidFill>
                <a:srgbClr val="FFFFFF"/>
              </a:solidFill>
              <a:latin typeface="Poppins Light"/>
            </a:endParaRPr>
          </a:p>
          <a:p>
            <a:pPr algn="just">
              <a:lnSpc>
                <a:spcPts val="2999"/>
              </a:lnSpc>
            </a:pPr>
            <a:r>
              <a:rPr lang="en-US" sz="1851">
                <a:solidFill>
                  <a:srgbClr val="FFFFFF"/>
                </a:solidFill>
                <a:latin typeface="Poppins Light"/>
              </a:rPr>
              <a:t>Se estima que, en la actualidad, los médicos pasan únicamente el 12% de su tiempo en contacto con los pacientes hospitalizados, en gran parte porque tienen que cumplir constantemente con demandas administrativas que limitan de manera notable el tiempo asistencial</a:t>
            </a:r>
            <a:r>
              <a:rPr lang="en-US" sz="1851" u="sng">
                <a:solidFill>
                  <a:srgbClr val="FFFFFF"/>
                </a:solidFill>
                <a:latin typeface="Poppins Light"/>
                <a:hlinkClick r:id="rId3" tooltip="https://www.scielo.org.mx/scielo.php?script=sci_arttext&amp;pid=S0016-38132022001100017#B2"/>
              </a:rPr>
              <a:t>2</a:t>
            </a:r>
            <a:r>
              <a:rPr lang="en-US" sz="1851">
                <a:solidFill>
                  <a:srgbClr val="FFFFFF"/>
                </a:solidFill>
                <a:latin typeface="Poppins Light"/>
              </a:rPr>
              <a:t>.</a:t>
            </a:r>
          </a:p>
          <a:p>
            <a:pPr algn="just">
              <a:lnSpc>
                <a:spcPts val="2999"/>
              </a:lnSpc>
            </a:pPr>
            <a:endParaRPr lang="en-US" sz="1851">
              <a:solidFill>
                <a:srgbClr val="FFFFFF"/>
              </a:solidFill>
              <a:latin typeface="Poppins Light"/>
            </a:endParaRPr>
          </a:p>
          <a:p>
            <a:pPr algn="just">
              <a:lnSpc>
                <a:spcPts val="2999"/>
              </a:lnSpc>
            </a:pPr>
            <a:r>
              <a:rPr lang="en-US" sz="1851">
                <a:solidFill>
                  <a:srgbClr val="FFFFFF"/>
                </a:solidFill>
                <a:latin typeface="Poppins Light"/>
              </a:rPr>
              <a:t>La IA ofrece liberarnos de actividades repetitivas, como la elaboración de notas médicas escritas en la computadora, la solicitud y revisión de estudios de laboratorio, imagen y patología, la prescripción de fármacos y la revisión de interacciones farmacológicas. Estas tareas podrían ser fácilmente apoyadas por asistentes virtuales con reconocimiento de voz, mejorando la eficiencia del médico y disminuyendo el desgaste profesional.</a:t>
            </a:r>
          </a:p>
          <a:p>
            <a:pPr algn="just">
              <a:lnSpc>
                <a:spcPts val="2999"/>
              </a:lnSpc>
            </a:pPr>
            <a:endParaRPr lang="en-US" sz="1851">
              <a:solidFill>
                <a:srgbClr val="FFFFFF"/>
              </a:solidFill>
              <a:latin typeface="Poppins Light"/>
            </a:endParaRPr>
          </a:p>
        </p:txBody>
      </p:sp>
      <p:sp>
        <p:nvSpPr>
          <p:cNvPr id="5" name="Freeform 5"/>
          <p:cNvSpPr/>
          <p:nvPr/>
        </p:nvSpPr>
        <p:spPr>
          <a:xfrm>
            <a:off x="1028700" y="3121730"/>
            <a:ext cx="5537397" cy="5585849"/>
          </a:xfrm>
          <a:custGeom>
            <a:avLst/>
            <a:gdLst/>
            <a:ahLst/>
            <a:cxnLst/>
            <a:rect l="l" t="t" r="r" b="b"/>
            <a:pathLst>
              <a:path w="5537397" h="5585849">
                <a:moveTo>
                  <a:pt x="0" y="0"/>
                </a:moveTo>
                <a:lnTo>
                  <a:pt x="5537397" y="0"/>
                </a:lnTo>
                <a:lnTo>
                  <a:pt x="5537397" y="5585849"/>
                </a:lnTo>
                <a:lnTo>
                  <a:pt x="0" y="5585849"/>
                </a:lnTo>
                <a:lnTo>
                  <a:pt x="0" y="0"/>
                </a:lnTo>
                <a:close/>
              </a:path>
            </a:pathLst>
          </a:custGeom>
          <a:blipFill>
            <a:blip r:embed="rId4"/>
            <a:stretch>
              <a:fillRect/>
            </a:stretch>
          </a:blipFill>
        </p:spPr>
        <p:txBody>
          <a:bodyPr/>
          <a:lstStyle/>
          <a:p>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27763" y="1293490"/>
            <a:ext cx="13775970" cy="1051570"/>
          </a:xfrm>
          <a:prstGeom prst="rect">
            <a:avLst/>
          </a:prstGeom>
        </p:spPr>
        <p:txBody>
          <a:bodyPr lIns="0" tIns="0" rIns="0" bIns="0" rtlCol="0" anchor="t">
            <a:spAutoFit/>
          </a:bodyPr>
          <a:lstStyle/>
          <a:p>
            <a:pPr marL="0" lvl="0" indent="0" algn="r">
              <a:lnSpc>
                <a:spcPts val="8235"/>
              </a:lnSpc>
              <a:spcBef>
                <a:spcPct val="0"/>
              </a:spcBef>
            </a:pPr>
            <a:r>
              <a:rPr lang="en-US" sz="11438" dirty="0">
                <a:solidFill>
                  <a:schemeClr val="bg1"/>
                </a:solidFill>
                <a:latin typeface="Computer Says No"/>
              </a:rPr>
              <a:t>REDUCCIÓN DE ERRORES MÉDICOS</a:t>
            </a:r>
          </a:p>
        </p:txBody>
      </p:sp>
      <p:sp>
        <p:nvSpPr>
          <p:cNvPr id="4" name="TextBox 4"/>
          <p:cNvSpPr txBox="1"/>
          <p:nvPr/>
        </p:nvSpPr>
        <p:spPr>
          <a:xfrm>
            <a:off x="1340703" y="3053689"/>
            <a:ext cx="8105145" cy="4816131"/>
          </a:xfrm>
          <a:prstGeom prst="rect">
            <a:avLst/>
          </a:prstGeom>
        </p:spPr>
        <p:txBody>
          <a:bodyPr lIns="0" tIns="0" rIns="0" bIns="0" rtlCol="0" anchor="t">
            <a:spAutoFit/>
          </a:bodyPr>
          <a:lstStyle/>
          <a:p>
            <a:pPr algn="just">
              <a:lnSpc>
                <a:spcPts val="2999"/>
              </a:lnSpc>
            </a:pPr>
            <a:r>
              <a:rPr lang="en-US" sz="1851">
                <a:solidFill>
                  <a:srgbClr val="FFFFFF"/>
                </a:solidFill>
                <a:latin typeface="Poppins Light"/>
              </a:rPr>
              <a:t>La seguridad del paciente en todos los niveles de atención constituye un serio problema de salud pública. En los Estados Unidos se estima que ocurren al menos 5 millones de errores médicos cada año, representando la tercera causa más frecuente de muerte. Uno de cada 10 pacientes hospitalizados presenta eventos adversos, de los cuales la mitad son prevenibles. Las causas son múltiples, pero con frecuencia están asociadas a fallas en comunicación y errores de diagnóstico y de tratamiento. </a:t>
            </a:r>
          </a:p>
          <a:p>
            <a:pPr algn="just">
              <a:lnSpc>
                <a:spcPts val="2999"/>
              </a:lnSpc>
            </a:pPr>
            <a:endParaRPr lang="en-US" sz="1851">
              <a:solidFill>
                <a:srgbClr val="FFFFFF"/>
              </a:solidFill>
              <a:latin typeface="Poppins Light"/>
            </a:endParaRPr>
          </a:p>
          <a:p>
            <a:pPr algn="just">
              <a:lnSpc>
                <a:spcPts val="2999"/>
              </a:lnSpc>
            </a:pPr>
            <a:r>
              <a:rPr lang="en-US" sz="1851">
                <a:solidFill>
                  <a:srgbClr val="FFFFFF"/>
                </a:solidFill>
                <a:latin typeface="Poppins Light"/>
              </a:rPr>
              <a:t>Una revisión sistemática indica que los sistemas de soporte de decisiones habilitados para IA pueden ayudar a aumentar la seguridad del paciente al mejorar la detección de errores, la estratificación de pacientes y el manejo de medicamentos.</a:t>
            </a:r>
          </a:p>
        </p:txBody>
      </p:sp>
      <p:sp>
        <p:nvSpPr>
          <p:cNvPr id="5" name="Freeform 5"/>
          <p:cNvSpPr/>
          <p:nvPr/>
        </p:nvSpPr>
        <p:spPr>
          <a:xfrm>
            <a:off x="11538192" y="3868148"/>
            <a:ext cx="4731081" cy="5177155"/>
          </a:xfrm>
          <a:custGeom>
            <a:avLst/>
            <a:gdLst/>
            <a:ahLst/>
            <a:cxnLst/>
            <a:rect l="l" t="t" r="r" b="b"/>
            <a:pathLst>
              <a:path w="4731081" h="5177155">
                <a:moveTo>
                  <a:pt x="0" y="0"/>
                </a:moveTo>
                <a:lnTo>
                  <a:pt x="4731081" y="0"/>
                </a:lnTo>
                <a:lnTo>
                  <a:pt x="4731081" y="5177155"/>
                </a:lnTo>
                <a:lnTo>
                  <a:pt x="0" y="5177155"/>
                </a:lnTo>
                <a:lnTo>
                  <a:pt x="0" y="0"/>
                </a:lnTo>
                <a:close/>
              </a:path>
            </a:pathLst>
          </a:custGeom>
          <a:blipFill>
            <a:blip r:embed="rId3"/>
            <a:stretch>
              <a:fillRect/>
            </a:stretch>
          </a:blipFill>
        </p:spPr>
        <p:txBody>
          <a:bodyPr/>
          <a:lstStyle/>
          <a:p>
            <a:endParaRPr lang="es-MX"/>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360026" y="663202"/>
            <a:ext cx="13775970" cy="1051570"/>
          </a:xfrm>
          <a:prstGeom prst="rect">
            <a:avLst/>
          </a:prstGeom>
        </p:spPr>
        <p:txBody>
          <a:bodyPr lIns="0" tIns="0" rIns="0" bIns="0" rtlCol="0" anchor="t">
            <a:spAutoFit/>
          </a:bodyPr>
          <a:lstStyle/>
          <a:p>
            <a:pPr marL="0" lvl="0" indent="0" algn="r">
              <a:lnSpc>
                <a:spcPts val="8235"/>
              </a:lnSpc>
              <a:spcBef>
                <a:spcPct val="0"/>
              </a:spcBef>
            </a:pPr>
            <a:r>
              <a:rPr lang="en-US" sz="11438" dirty="0">
                <a:solidFill>
                  <a:schemeClr val="bg1"/>
                </a:solidFill>
                <a:latin typeface="Computer Says No"/>
              </a:rPr>
              <a:t>AUTONOMÍA DEL PACIENTE</a:t>
            </a:r>
          </a:p>
        </p:txBody>
      </p:sp>
      <p:sp>
        <p:nvSpPr>
          <p:cNvPr id="4" name="TextBox 4"/>
          <p:cNvSpPr txBox="1"/>
          <p:nvPr/>
        </p:nvSpPr>
        <p:spPr>
          <a:xfrm>
            <a:off x="4730164" y="2854506"/>
            <a:ext cx="8105145" cy="3767239"/>
          </a:xfrm>
          <a:prstGeom prst="rect">
            <a:avLst/>
          </a:prstGeom>
        </p:spPr>
        <p:txBody>
          <a:bodyPr lIns="0" tIns="0" rIns="0" bIns="0" rtlCol="0" anchor="t">
            <a:spAutoFit/>
          </a:bodyPr>
          <a:lstStyle/>
          <a:p>
            <a:pPr>
              <a:lnSpc>
                <a:spcPts val="3323"/>
              </a:lnSpc>
            </a:pPr>
            <a:r>
              <a:rPr lang="en-US" sz="2051" dirty="0">
                <a:solidFill>
                  <a:srgbClr val="FFFFFF"/>
                </a:solidFill>
                <a:latin typeface="Poppins Light"/>
              </a:rPr>
              <a:t>Hoy es </a:t>
            </a:r>
            <a:r>
              <a:rPr lang="en-US" sz="2051" dirty="0" err="1">
                <a:solidFill>
                  <a:srgbClr val="FFFFFF"/>
                </a:solidFill>
                <a:latin typeface="Poppins Light"/>
              </a:rPr>
              <a:t>posible</a:t>
            </a:r>
            <a:r>
              <a:rPr lang="en-US" sz="2051" dirty="0">
                <a:solidFill>
                  <a:srgbClr val="FFFFFF"/>
                </a:solidFill>
                <a:latin typeface="Poppins Light"/>
              </a:rPr>
              <a:t> </a:t>
            </a:r>
            <a:r>
              <a:rPr lang="en-US" sz="2051" dirty="0" err="1">
                <a:solidFill>
                  <a:srgbClr val="FFFFFF"/>
                </a:solidFill>
                <a:latin typeface="Poppins Light"/>
              </a:rPr>
              <a:t>hacer</a:t>
            </a:r>
            <a:r>
              <a:rPr lang="en-US" sz="2051" dirty="0">
                <a:solidFill>
                  <a:srgbClr val="FFFFFF"/>
                </a:solidFill>
                <a:latin typeface="Poppins Light"/>
              </a:rPr>
              <a:t> </a:t>
            </a:r>
            <a:r>
              <a:rPr lang="en-US" sz="2051" dirty="0" err="1">
                <a:solidFill>
                  <a:srgbClr val="FFFFFF"/>
                </a:solidFill>
                <a:latin typeface="Poppins Light"/>
              </a:rPr>
              <a:t>preguntas</a:t>
            </a:r>
            <a:r>
              <a:rPr lang="en-US" sz="2051" dirty="0">
                <a:solidFill>
                  <a:srgbClr val="FFFFFF"/>
                </a:solidFill>
                <a:latin typeface="Poppins Light"/>
              </a:rPr>
              <a:t> </a:t>
            </a:r>
            <a:r>
              <a:rPr lang="en-US" sz="2051" dirty="0" err="1">
                <a:solidFill>
                  <a:srgbClr val="FFFFFF"/>
                </a:solidFill>
                <a:latin typeface="Poppins Light"/>
              </a:rPr>
              <a:t>médicas</a:t>
            </a:r>
            <a:r>
              <a:rPr lang="en-US" sz="2051" dirty="0">
                <a:solidFill>
                  <a:srgbClr val="FFFFFF"/>
                </a:solidFill>
                <a:latin typeface="Poppins Light"/>
              </a:rPr>
              <a:t> a </a:t>
            </a:r>
            <a:r>
              <a:rPr lang="en-US" sz="2051" dirty="0" err="1">
                <a:solidFill>
                  <a:srgbClr val="FFFFFF"/>
                </a:solidFill>
                <a:latin typeface="Poppins Light"/>
              </a:rPr>
              <a:t>asistentes</a:t>
            </a:r>
            <a:r>
              <a:rPr lang="en-US" sz="2051" dirty="0">
                <a:solidFill>
                  <a:srgbClr val="FFFFFF"/>
                </a:solidFill>
                <a:latin typeface="Poppins Light"/>
              </a:rPr>
              <a:t> </a:t>
            </a:r>
            <a:r>
              <a:rPr lang="en-US" sz="2051" dirty="0" err="1">
                <a:solidFill>
                  <a:srgbClr val="FFFFFF"/>
                </a:solidFill>
                <a:latin typeface="Poppins Light"/>
              </a:rPr>
              <a:t>virtuales</a:t>
            </a:r>
            <a:r>
              <a:rPr lang="en-US" sz="2051" dirty="0">
                <a:solidFill>
                  <a:srgbClr val="FFFFFF"/>
                </a:solidFill>
                <a:latin typeface="Poppins Light"/>
              </a:rPr>
              <a:t>, </a:t>
            </a:r>
            <a:r>
              <a:rPr lang="en-US" sz="2051" dirty="0" err="1">
                <a:solidFill>
                  <a:srgbClr val="FFFFFF"/>
                </a:solidFill>
                <a:latin typeface="Poppins Light"/>
              </a:rPr>
              <a:t>como</a:t>
            </a:r>
            <a:r>
              <a:rPr lang="en-US" sz="2051" dirty="0">
                <a:solidFill>
                  <a:srgbClr val="FFFFFF"/>
                </a:solidFill>
                <a:latin typeface="Poppins Light"/>
              </a:rPr>
              <a:t> Alexa, y </a:t>
            </a:r>
            <a:r>
              <a:rPr lang="en-US" sz="2051" dirty="0" err="1">
                <a:solidFill>
                  <a:srgbClr val="FFFFFF"/>
                </a:solidFill>
                <a:latin typeface="Poppins Light"/>
              </a:rPr>
              <a:t>obtener</a:t>
            </a:r>
            <a:r>
              <a:rPr lang="en-US" sz="2051" dirty="0">
                <a:solidFill>
                  <a:srgbClr val="FFFFFF"/>
                </a:solidFill>
                <a:latin typeface="Poppins Light"/>
              </a:rPr>
              <a:t> </a:t>
            </a:r>
            <a:r>
              <a:rPr lang="en-US" sz="2051" dirty="0" err="1">
                <a:solidFill>
                  <a:srgbClr val="FFFFFF"/>
                </a:solidFill>
                <a:latin typeface="Poppins Light"/>
              </a:rPr>
              <a:t>respuestas</a:t>
            </a:r>
            <a:r>
              <a:rPr lang="en-US" sz="2051" dirty="0">
                <a:solidFill>
                  <a:srgbClr val="FFFFFF"/>
                </a:solidFill>
                <a:latin typeface="Poppins Light"/>
              </a:rPr>
              <a:t> de </a:t>
            </a:r>
            <a:r>
              <a:rPr lang="en-US" sz="2051" dirty="0" err="1">
                <a:solidFill>
                  <a:srgbClr val="FFFFFF"/>
                </a:solidFill>
                <a:latin typeface="Poppins Light"/>
              </a:rPr>
              <a:t>información</a:t>
            </a:r>
            <a:r>
              <a:rPr lang="en-US" sz="2051" dirty="0">
                <a:solidFill>
                  <a:srgbClr val="FFFFFF"/>
                </a:solidFill>
                <a:latin typeface="Poppins Light"/>
              </a:rPr>
              <a:t> </a:t>
            </a:r>
            <a:r>
              <a:rPr lang="en-US" sz="2051" dirty="0" err="1">
                <a:solidFill>
                  <a:srgbClr val="FFFFFF"/>
                </a:solidFill>
                <a:latin typeface="Poppins Light"/>
              </a:rPr>
              <a:t>recopilada</a:t>
            </a:r>
            <a:r>
              <a:rPr lang="en-US" sz="2051" dirty="0">
                <a:solidFill>
                  <a:srgbClr val="FFFFFF"/>
                </a:solidFill>
                <a:latin typeface="Poppins Light"/>
              </a:rPr>
              <a:t> de </a:t>
            </a:r>
            <a:r>
              <a:rPr lang="en-US" sz="2051" dirty="0" err="1">
                <a:solidFill>
                  <a:srgbClr val="FFFFFF"/>
                </a:solidFill>
                <a:latin typeface="Poppins Light"/>
              </a:rPr>
              <a:t>fuentes</a:t>
            </a:r>
            <a:r>
              <a:rPr lang="en-US" sz="2051" dirty="0">
                <a:solidFill>
                  <a:srgbClr val="FFFFFF"/>
                </a:solidFill>
                <a:latin typeface="Poppins Light"/>
              </a:rPr>
              <a:t> </a:t>
            </a:r>
            <a:r>
              <a:rPr lang="en-US" sz="2051" dirty="0" err="1">
                <a:solidFill>
                  <a:srgbClr val="FFFFFF"/>
                </a:solidFill>
                <a:latin typeface="Poppins Light"/>
              </a:rPr>
              <a:t>confiables</a:t>
            </a:r>
            <a:r>
              <a:rPr lang="en-US" sz="2051" dirty="0">
                <a:solidFill>
                  <a:srgbClr val="FFFFFF"/>
                </a:solidFill>
                <a:latin typeface="Poppins Light"/>
              </a:rPr>
              <a:t> (p. </a:t>
            </a:r>
            <a:r>
              <a:rPr lang="en-US" sz="2051" dirty="0" err="1">
                <a:solidFill>
                  <a:srgbClr val="FFFFFF"/>
                </a:solidFill>
                <a:latin typeface="Poppins Light"/>
              </a:rPr>
              <a:t>ej</a:t>
            </a:r>
            <a:r>
              <a:rPr lang="en-US" sz="2051" dirty="0">
                <a:solidFill>
                  <a:srgbClr val="FFFFFF"/>
                </a:solidFill>
                <a:latin typeface="Poppins Light"/>
              </a:rPr>
              <a:t>., National Institutes of Health o Centers for Disease Control and Prevention). En un </a:t>
            </a:r>
            <a:r>
              <a:rPr lang="en-US" sz="2051" dirty="0" err="1">
                <a:solidFill>
                  <a:srgbClr val="FFFFFF"/>
                </a:solidFill>
                <a:latin typeface="Poppins Light"/>
              </a:rPr>
              <a:t>futuro</a:t>
            </a:r>
            <a:r>
              <a:rPr lang="en-US" sz="2051" dirty="0">
                <a:solidFill>
                  <a:srgbClr val="FFFFFF"/>
                </a:solidFill>
                <a:latin typeface="Poppins Light"/>
              </a:rPr>
              <a:t>, con </a:t>
            </a:r>
            <a:r>
              <a:rPr lang="en-US" sz="2051" dirty="0" err="1">
                <a:solidFill>
                  <a:srgbClr val="FFFFFF"/>
                </a:solidFill>
                <a:latin typeface="Poppins Light"/>
              </a:rPr>
              <a:t>el</a:t>
            </a:r>
            <a:r>
              <a:rPr lang="en-US" sz="2051" dirty="0">
                <a:solidFill>
                  <a:srgbClr val="FFFFFF"/>
                </a:solidFill>
                <a:latin typeface="Poppins Light"/>
              </a:rPr>
              <a:t> </a:t>
            </a:r>
            <a:r>
              <a:rPr lang="en-US" sz="2051" dirty="0" err="1">
                <a:solidFill>
                  <a:srgbClr val="FFFFFF"/>
                </a:solidFill>
                <a:latin typeface="Poppins Light"/>
              </a:rPr>
              <a:t>uso</a:t>
            </a:r>
            <a:r>
              <a:rPr lang="en-US" sz="2051" dirty="0">
                <a:solidFill>
                  <a:srgbClr val="FFFFFF"/>
                </a:solidFill>
                <a:latin typeface="Poppins Light"/>
              </a:rPr>
              <a:t> de </a:t>
            </a:r>
            <a:r>
              <a:rPr lang="en-US" sz="2051" dirty="0" err="1">
                <a:solidFill>
                  <a:srgbClr val="FFFFFF"/>
                </a:solidFill>
                <a:latin typeface="Poppins Light"/>
              </a:rPr>
              <a:t>algoritmos</a:t>
            </a:r>
            <a:r>
              <a:rPr lang="en-US" sz="2051" dirty="0">
                <a:solidFill>
                  <a:srgbClr val="FFFFFF"/>
                </a:solidFill>
                <a:latin typeface="Poppins Light"/>
              </a:rPr>
              <a:t> de IA, a </a:t>
            </a:r>
            <a:r>
              <a:rPr lang="en-US" sz="2051" dirty="0" err="1">
                <a:solidFill>
                  <a:srgbClr val="FFFFFF"/>
                </a:solidFill>
                <a:latin typeface="Poppins Light"/>
              </a:rPr>
              <a:t>partir</a:t>
            </a:r>
            <a:r>
              <a:rPr lang="en-US" sz="2051" dirty="0">
                <a:solidFill>
                  <a:srgbClr val="FFFFFF"/>
                </a:solidFill>
                <a:latin typeface="Poppins Light"/>
              </a:rPr>
              <a:t> de </a:t>
            </a:r>
            <a:r>
              <a:rPr lang="en-US" sz="2051" dirty="0" err="1">
                <a:solidFill>
                  <a:srgbClr val="FFFFFF"/>
                </a:solidFill>
                <a:latin typeface="Poppins Light"/>
              </a:rPr>
              <a:t>información</a:t>
            </a:r>
            <a:r>
              <a:rPr lang="en-US" sz="2051" dirty="0">
                <a:solidFill>
                  <a:srgbClr val="FFFFFF"/>
                </a:solidFill>
                <a:latin typeface="Poppins Light"/>
              </a:rPr>
              <a:t> </a:t>
            </a:r>
            <a:r>
              <a:rPr lang="en-US" sz="2051" dirty="0" err="1">
                <a:solidFill>
                  <a:srgbClr val="FFFFFF"/>
                </a:solidFill>
                <a:latin typeface="Poppins Light"/>
              </a:rPr>
              <a:t>obtenida</a:t>
            </a:r>
            <a:r>
              <a:rPr lang="en-US" sz="2051" dirty="0">
                <a:solidFill>
                  <a:srgbClr val="FFFFFF"/>
                </a:solidFill>
                <a:latin typeface="Poppins Light"/>
              </a:rPr>
              <a:t> del </a:t>
            </a:r>
            <a:r>
              <a:rPr lang="en-US" sz="2051" dirty="0" err="1">
                <a:solidFill>
                  <a:srgbClr val="FFFFFF"/>
                </a:solidFill>
                <a:latin typeface="Poppins Light"/>
              </a:rPr>
              <a:t>historial</a:t>
            </a:r>
            <a:r>
              <a:rPr lang="en-US" sz="2051" dirty="0">
                <a:solidFill>
                  <a:srgbClr val="FFFFFF"/>
                </a:solidFill>
                <a:latin typeface="Poppins Light"/>
              </a:rPr>
              <a:t> </a:t>
            </a:r>
            <a:r>
              <a:rPr lang="en-US" sz="2051" dirty="0" err="1">
                <a:solidFill>
                  <a:srgbClr val="FFFFFF"/>
                </a:solidFill>
                <a:latin typeface="Poppins Light"/>
              </a:rPr>
              <a:t>médico</a:t>
            </a:r>
            <a:r>
              <a:rPr lang="en-US" sz="2051" dirty="0">
                <a:solidFill>
                  <a:srgbClr val="FFFFFF"/>
                </a:solidFill>
                <a:latin typeface="Poppins Light"/>
              </a:rPr>
              <a:t> y </a:t>
            </a:r>
            <a:r>
              <a:rPr lang="en-US" sz="2051" dirty="0" err="1">
                <a:solidFill>
                  <a:srgbClr val="FFFFFF"/>
                </a:solidFill>
                <a:latin typeface="Poppins Light"/>
              </a:rPr>
              <a:t>signos</a:t>
            </a:r>
            <a:r>
              <a:rPr lang="en-US" sz="2051" dirty="0">
                <a:solidFill>
                  <a:srgbClr val="FFFFFF"/>
                </a:solidFill>
                <a:latin typeface="Poppins Light"/>
              </a:rPr>
              <a:t> del </a:t>
            </a:r>
            <a:r>
              <a:rPr lang="en-US" sz="2051" dirty="0" err="1">
                <a:solidFill>
                  <a:srgbClr val="FFFFFF"/>
                </a:solidFill>
                <a:latin typeface="Poppins Light"/>
              </a:rPr>
              <a:t>paciente</a:t>
            </a:r>
            <a:r>
              <a:rPr lang="en-US" sz="2051" dirty="0">
                <a:solidFill>
                  <a:srgbClr val="FFFFFF"/>
                </a:solidFill>
                <a:latin typeface="Poppins Light"/>
              </a:rPr>
              <a:t>, se </a:t>
            </a:r>
            <a:r>
              <a:rPr lang="en-US" sz="2051" dirty="0" err="1">
                <a:solidFill>
                  <a:srgbClr val="FFFFFF"/>
                </a:solidFill>
                <a:latin typeface="Poppins Light"/>
              </a:rPr>
              <a:t>podrá</a:t>
            </a:r>
            <a:r>
              <a:rPr lang="en-US" sz="2051" dirty="0">
                <a:solidFill>
                  <a:srgbClr val="FFFFFF"/>
                </a:solidFill>
                <a:latin typeface="Poppins Light"/>
              </a:rPr>
              <a:t> </a:t>
            </a:r>
            <a:r>
              <a:rPr lang="en-US" sz="2051" dirty="0" err="1">
                <a:solidFill>
                  <a:srgbClr val="FFFFFF"/>
                </a:solidFill>
                <a:latin typeface="Poppins Light"/>
              </a:rPr>
              <a:t>realizar</a:t>
            </a:r>
            <a:r>
              <a:rPr lang="en-US" sz="2051" dirty="0">
                <a:solidFill>
                  <a:srgbClr val="FFFFFF"/>
                </a:solidFill>
                <a:latin typeface="Poppins Light"/>
              </a:rPr>
              <a:t> un </a:t>
            </a:r>
            <a:r>
              <a:rPr lang="en-US" sz="2051" dirty="0" err="1">
                <a:solidFill>
                  <a:srgbClr val="FFFFFF"/>
                </a:solidFill>
                <a:latin typeface="Poppins Light"/>
              </a:rPr>
              <a:t>escrutinio</a:t>
            </a:r>
            <a:r>
              <a:rPr lang="en-US" sz="2051" dirty="0">
                <a:solidFill>
                  <a:srgbClr val="FFFFFF"/>
                </a:solidFill>
                <a:latin typeface="Poppins Light"/>
              </a:rPr>
              <a:t> </a:t>
            </a:r>
            <a:r>
              <a:rPr lang="en-US" sz="2051" dirty="0" err="1">
                <a:solidFill>
                  <a:srgbClr val="FFFFFF"/>
                </a:solidFill>
                <a:latin typeface="Poppins Light"/>
              </a:rPr>
              <a:t>diagnóstico</a:t>
            </a:r>
            <a:r>
              <a:rPr lang="en-US" sz="2051" dirty="0">
                <a:solidFill>
                  <a:srgbClr val="FFFFFF"/>
                </a:solidFill>
                <a:latin typeface="Poppins Light"/>
              </a:rPr>
              <a:t> y de </a:t>
            </a:r>
            <a:r>
              <a:rPr lang="en-US" sz="2051" dirty="0" err="1">
                <a:solidFill>
                  <a:srgbClr val="FFFFFF"/>
                </a:solidFill>
                <a:latin typeface="Poppins Light"/>
              </a:rPr>
              <a:t>tratamiento</a:t>
            </a:r>
            <a:r>
              <a:rPr lang="en-US" sz="2051" dirty="0">
                <a:solidFill>
                  <a:srgbClr val="FFFFFF"/>
                </a:solidFill>
                <a:latin typeface="Poppins Light"/>
              </a:rPr>
              <a:t> de </a:t>
            </a:r>
            <a:r>
              <a:rPr lang="en-US" sz="2051" dirty="0" err="1">
                <a:solidFill>
                  <a:srgbClr val="FFFFFF"/>
                </a:solidFill>
                <a:latin typeface="Poppins Light"/>
              </a:rPr>
              <a:t>enfermedades</a:t>
            </a:r>
            <a:r>
              <a:rPr lang="en-US" sz="2051" dirty="0">
                <a:solidFill>
                  <a:srgbClr val="FFFFFF"/>
                </a:solidFill>
                <a:latin typeface="Poppins Light"/>
              </a:rPr>
              <a:t> </a:t>
            </a:r>
            <a:r>
              <a:rPr lang="en-US" sz="2051" dirty="0" err="1">
                <a:solidFill>
                  <a:srgbClr val="FFFFFF"/>
                </a:solidFill>
                <a:latin typeface="Poppins Light"/>
              </a:rPr>
              <a:t>frecuentes</a:t>
            </a:r>
            <a:r>
              <a:rPr lang="en-US" sz="2051" dirty="0">
                <a:solidFill>
                  <a:srgbClr val="FFFFFF"/>
                </a:solidFill>
                <a:latin typeface="Poppins Light"/>
              </a:rPr>
              <a:t>, </a:t>
            </a:r>
            <a:r>
              <a:rPr lang="en-US" sz="2051" dirty="0" err="1">
                <a:solidFill>
                  <a:srgbClr val="FFFFFF"/>
                </a:solidFill>
                <a:latin typeface="Poppins Light"/>
              </a:rPr>
              <a:t>como</a:t>
            </a:r>
            <a:r>
              <a:rPr lang="en-US" sz="2051" dirty="0">
                <a:solidFill>
                  <a:srgbClr val="FFFFFF"/>
                </a:solidFill>
                <a:latin typeface="Poppins Light"/>
              </a:rPr>
              <a:t> las </a:t>
            </a:r>
            <a:r>
              <a:rPr lang="en-US" sz="2051" dirty="0" err="1">
                <a:solidFill>
                  <a:srgbClr val="FFFFFF"/>
                </a:solidFill>
                <a:latin typeface="Poppins Light"/>
              </a:rPr>
              <a:t>infecciones</a:t>
            </a:r>
            <a:r>
              <a:rPr lang="en-US" sz="2051" dirty="0">
                <a:solidFill>
                  <a:srgbClr val="FFFFFF"/>
                </a:solidFill>
                <a:latin typeface="Poppins Light"/>
              </a:rPr>
              <a:t> de </a:t>
            </a:r>
            <a:r>
              <a:rPr lang="en-US" sz="2051" dirty="0" err="1">
                <a:solidFill>
                  <a:srgbClr val="FFFFFF"/>
                </a:solidFill>
                <a:latin typeface="Poppins Light"/>
              </a:rPr>
              <a:t>vías</a:t>
            </a:r>
            <a:r>
              <a:rPr lang="en-US" sz="2051" dirty="0">
                <a:solidFill>
                  <a:srgbClr val="FFFFFF"/>
                </a:solidFill>
                <a:latin typeface="Poppins Light"/>
              </a:rPr>
              <a:t> </a:t>
            </a:r>
            <a:r>
              <a:rPr lang="en-US" sz="2051" dirty="0" err="1">
                <a:solidFill>
                  <a:srgbClr val="FFFFFF"/>
                </a:solidFill>
                <a:latin typeface="Poppins Light"/>
              </a:rPr>
              <a:t>respiratorias</a:t>
            </a:r>
            <a:r>
              <a:rPr lang="en-US" sz="2051" dirty="0">
                <a:solidFill>
                  <a:srgbClr val="FFFFFF"/>
                </a:solidFill>
                <a:latin typeface="Poppins Light"/>
              </a:rPr>
              <a:t>, con bajo </a:t>
            </a:r>
            <a:r>
              <a:rPr lang="en-US" sz="2051" dirty="0" err="1">
                <a:solidFill>
                  <a:srgbClr val="FFFFFF"/>
                </a:solidFill>
                <a:latin typeface="Poppins Light"/>
              </a:rPr>
              <a:t>riesgo</a:t>
            </a:r>
            <a:r>
              <a:rPr lang="en-US" sz="2051" dirty="0">
                <a:solidFill>
                  <a:srgbClr val="FFFFFF"/>
                </a:solidFill>
                <a:latin typeface="Poppins Light"/>
              </a:rPr>
              <a:t> de </a:t>
            </a:r>
            <a:r>
              <a:rPr lang="en-US" sz="2051" dirty="0" err="1">
                <a:solidFill>
                  <a:srgbClr val="FFFFFF"/>
                </a:solidFill>
                <a:latin typeface="Poppins Light"/>
              </a:rPr>
              <a:t>complicaciones</a:t>
            </a:r>
            <a:r>
              <a:rPr lang="en-US" sz="2051" dirty="0">
                <a:solidFill>
                  <a:srgbClr val="FFFFFF"/>
                </a:solidFill>
                <a:latin typeface="Poppins Light"/>
              </a:rPr>
              <a:t>.</a:t>
            </a:r>
          </a:p>
        </p:txBody>
      </p:sp>
      <p:sp>
        <p:nvSpPr>
          <p:cNvPr id="5" name="Freeform 5"/>
          <p:cNvSpPr/>
          <p:nvPr/>
        </p:nvSpPr>
        <p:spPr>
          <a:xfrm>
            <a:off x="-156317" y="6621744"/>
            <a:ext cx="5316673" cy="4067110"/>
          </a:xfrm>
          <a:custGeom>
            <a:avLst/>
            <a:gdLst/>
            <a:ahLst/>
            <a:cxnLst/>
            <a:rect l="l" t="t" r="r" b="b"/>
            <a:pathLst>
              <a:path w="5316673" h="4067110">
                <a:moveTo>
                  <a:pt x="0" y="0"/>
                </a:moveTo>
                <a:lnTo>
                  <a:pt x="5316672" y="0"/>
                </a:lnTo>
                <a:lnTo>
                  <a:pt x="5316672" y="4067110"/>
                </a:lnTo>
                <a:lnTo>
                  <a:pt x="0" y="4067110"/>
                </a:lnTo>
                <a:lnTo>
                  <a:pt x="0" y="0"/>
                </a:lnTo>
                <a:close/>
              </a:path>
            </a:pathLst>
          </a:custGeom>
          <a:blipFill>
            <a:blip r:embed="rId3"/>
            <a:stretch>
              <a:fillRect/>
            </a:stretch>
          </a:blipFill>
        </p:spPr>
        <p:txBody>
          <a:bodyPr/>
          <a:lstStyle/>
          <a:p>
            <a:endParaRPr lang="es-MX"/>
          </a:p>
        </p:txBody>
      </p:sp>
      <p:sp>
        <p:nvSpPr>
          <p:cNvPr id="6" name="Freeform 6"/>
          <p:cNvSpPr/>
          <p:nvPr/>
        </p:nvSpPr>
        <p:spPr>
          <a:xfrm>
            <a:off x="15186954" y="7308705"/>
            <a:ext cx="4144692" cy="3546757"/>
          </a:xfrm>
          <a:custGeom>
            <a:avLst/>
            <a:gdLst/>
            <a:ahLst/>
            <a:cxnLst/>
            <a:rect l="l" t="t" r="r" b="b"/>
            <a:pathLst>
              <a:path w="4144692" h="3546757">
                <a:moveTo>
                  <a:pt x="0" y="0"/>
                </a:moveTo>
                <a:lnTo>
                  <a:pt x="4144692" y="0"/>
                </a:lnTo>
                <a:lnTo>
                  <a:pt x="4144692" y="3546757"/>
                </a:lnTo>
                <a:lnTo>
                  <a:pt x="0" y="3546757"/>
                </a:lnTo>
                <a:lnTo>
                  <a:pt x="0" y="0"/>
                </a:lnTo>
                <a:close/>
              </a:path>
            </a:pathLst>
          </a:custGeom>
          <a:blipFill>
            <a:blip r:embed="rId4"/>
            <a:stretch>
              <a:fillRect/>
            </a:stretch>
          </a:blipFill>
        </p:spPr>
        <p:txBody>
          <a:bodyPr/>
          <a:lstStyle/>
          <a:p>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1028700" y="2249674"/>
            <a:ext cx="7580976" cy="6292477"/>
          </a:xfrm>
          <a:prstGeom prst="rect">
            <a:avLst/>
          </a:prstGeom>
        </p:spPr>
        <p:txBody>
          <a:bodyPr lIns="0" tIns="0" rIns="0" bIns="0" rtlCol="0" anchor="t">
            <a:spAutoFit/>
          </a:bodyPr>
          <a:lstStyle/>
          <a:p>
            <a:pPr marL="0" lvl="0" indent="0">
              <a:lnSpc>
                <a:spcPts val="8058"/>
              </a:lnSpc>
              <a:spcBef>
                <a:spcPct val="0"/>
              </a:spcBef>
            </a:pPr>
            <a:r>
              <a:rPr lang="en-US" sz="11191" dirty="0">
                <a:solidFill>
                  <a:schemeClr val="bg1"/>
                </a:solidFill>
                <a:latin typeface="Computer Says No"/>
              </a:rPr>
              <a:t>ESTANDARIZACIÓN DE LA INVESTIGACIÓN MÉDICA EN INTELIGENCIA ARTIFICIAL</a:t>
            </a:r>
          </a:p>
        </p:txBody>
      </p:sp>
      <p:sp>
        <p:nvSpPr>
          <p:cNvPr id="4" name="TextBox 4"/>
          <p:cNvSpPr txBox="1"/>
          <p:nvPr/>
        </p:nvSpPr>
        <p:spPr>
          <a:xfrm>
            <a:off x="7984048" y="6638899"/>
            <a:ext cx="8105145" cy="2215806"/>
          </a:xfrm>
          <a:prstGeom prst="rect">
            <a:avLst/>
          </a:prstGeom>
        </p:spPr>
        <p:txBody>
          <a:bodyPr lIns="0" tIns="0" rIns="0" bIns="0" rtlCol="0" anchor="t">
            <a:spAutoFit/>
          </a:bodyPr>
          <a:lstStyle/>
          <a:p>
            <a:pPr>
              <a:lnSpc>
                <a:spcPts val="2999"/>
              </a:lnSpc>
            </a:pPr>
            <a:r>
              <a:rPr lang="en-US" sz="1851">
                <a:solidFill>
                  <a:srgbClr val="FFFFFF"/>
                </a:solidFill>
                <a:latin typeface="Poppins Light"/>
              </a:rPr>
              <a:t>Para que la IA sea implementada con mayor rapidez en la práctica médica actual es necesario garantizar la calidad de la evidencia científica, por lo que se han diseñado guías de evaluación para investigación médica en IA (p. ej., CONSORT-AI, SPIRIT-AI, STARD-AI y QUADAS-AI), incluidas actualmente en la instrucción de autores y de revisión por pares en las revistas científicas</a:t>
            </a:r>
            <a:r>
              <a:rPr lang="en-US" sz="1851" u="sng">
                <a:solidFill>
                  <a:srgbClr val="FFFFFF"/>
                </a:solidFill>
                <a:latin typeface="Poppins Light"/>
                <a:hlinkClick r:id="rId3" tooltip="https://www.scielo.org.mx/scielo.php?script=sci_arttext&amp;pid=S0016-38132022001100017#B6"/>
              </a:rPr>
              <a:t>6</a:t>
            </a:r>
            <a:r>
              <a:rPr lang="en-US" sz="1851">
                <a:solidFill>
                  <a:srgbClr val="FFFFFF"/>
                </a:solidFill>
                <a:latin typeface="Poppins Light"/>
              </a:rPr>
              <a:t>.</a:t>
            </a:r>
          </a:p>
        </p:txBody>
      </p:sp>
      <p:sp>
        <p:nvSpPr>
          <p:cNvPr id="5" name="Freeform 5"/>
          <p:cNvSpPr/>
          <p:nvPr/>
        </p:nvSpPr>
        <p:spPr>
          <a:xfrm>
            <a:off x="9421886" y="1439994"/>
            <a:ext cx="4143807" cy="4534508"/>
          </a:xfrm>
          <a:custGeom>
            <a:avLst/>
            <a:gdLst/>
            <a:ahLst/>
            <a:cxnLst/>
            <a:rect l="l" t="t" r="r" b="b"/>
            <a:pathLst>
              <a:path w="4143807" h="4534508">
                <a:moveTo>
                  <a:pt x="0" y="0"/>
                </a:moveTo>
                <a:lnTo>
                  <a:pt x="4143807" y="0"/>
                </a:lnTo>
                <a:lnTo>
                  <a:pt x="4143807" y="4534508"/>
                </a:lnTo>
                <a:lnTo>
                  <a:pt x="0" y="4534508"/>
                </a:lnTo>
                <a:lnTo>
                  <a:pt x="0" y="0"/>
                </a:lnTo>
                <a:close/>
              </a:path>
            </a:pathLst>
          </a:custGeom>
          <a:blipFill>
            <a:blip r:embed="rId4"/>
            <a:stretch>
              <a:fillRect/>
            </a:stretch>
          </a:blipFill>
        </p:spPr>
        <p:txBody>
          <a:bodyPr/>
          <a:lstStyle/>
          <a:p>
            <a:endParaRPr lang="es-MX"/>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996</Words>
  <Application>Microsoft Office PowerPoint</Application>
  <PresentationFormat>Personalizado</PresentationFormat>
  <Paragraphs>44</Paragraphs>
  <Slides>13</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Computer Says No</vt:lpstr>
      <vt:lpstr>Poppins Medium</vt:lpstr>
      <vt:lpstr>Arial</vt:lpstr>
      <vt:lpstr>Calibri</vt:lpstr>
      <vt:lpstr>Arimo</vt:lpstr>
      <vt:lpstr>Poppins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 en la medicina</dc:title>
  <cp:lastModifiedBy>MARCO ANTONIO DIAZ DURAZO</cp:lastModifiedBy>
  <cp:revision>2</cp:revision>
  <dcterms:created xsi:type="dcterms:W3CDTF">2006-08-16T00:00:00Z</dcterms:created>
  <dcterms:modified xsi:type="dcterms:W3CDTF">2024-04-15T11:21:18Z</dcterms:modified>
  <dc:identifier>DAGCehF9Yqg</dc:identifier>
</cp:coreProperties>
</file>